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33"/>
  </p:notesMasterIdLst>
  <p:sldIdLst>
    <p:sldId id="257" r:id="rId2"/>
    <p:sldId id="264" r:id="rId3"/>
    <p:sldId id="259" r:id="rId4"/>
    <p:sldId id="258" r:id="rId5"/>
    <p:sldId id="260" r:id="rId6"/>
    <p:sldId id="289" r:id="rId7"/>
    <p:sldId id="261" r:id="rId8"/>
    <p:sldId id="262" r:id="rId9"/>
    <p:sldId id="265" r:id="rId10"/>
    <p:sldId id="288" r:id="rId11"/>
    <p:sldId id="267" r:id="rId12"/>
    <p:sldId id="266" r:id="rId13"/>
    <p:sldId id="268" r:id="rId14"/>
    <p:sldId id="269" r:id="rId15"/>
    <p:sldId id="270" r:id="rId16"/>
    <p:sldId id="271" r:id="rId17"/>
    <p:sldId id="272" r:id="rId18"/>
    <p:sldId id="290" r:id="rId19"/>
    <p:sldId id="278" r:id="rId20"/>
    <p:sldId id="279" r:id="rId21"/>
    <p:sldId id="274" r:id="rId22"/>
    <p:sldId id="285" r:id="rId23"/>
    <p:sldId id="283" r:id="rId24"/>
    <p:sldId id="275" r:id="rId25"/>
    <p:sldId id="273" r:id="rId26"/>
    <p:sldId id="276" r:id="rId27"/>
    <p:sldId id="277" r:id="rId28"/>
    <p:sldId id="282" r:id="rId29"/>
    <p:sldId id="281" r:id="rId30"/>
    <p:sldId id="287" r:id="rId31"/>
    <p:sldId id="286" r:id="rId3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620"/>
    <p:restoredTop sz="94660"/>
  </p:normalViewPr>
  <p:slideViewPr>
    <p:cSldViewPr>
      <p:cViewPr>
        <p:scale>
          <a:sx n="94" d="100"/>
          <a:sy n="94" d="100"/>
        </p:scale>
        <p:origin x="-690" y="12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A86AB8-86E8-4F96-A02D-0AB41D785415}" type="datetimeFigureOut">
              <a:rPr lang="ru-RU" smtClean="0"/>
              <a:t>23.11.2021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12B39B-55EB-44E9-B937-72CAD0F8C7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20078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828800" y="3159760"/>
            <a:ext cx="457200" cy="1034129"/>
          </a:xfrm>
          <a:prstGeom prst="rect">
            <a:avLst/>
          </a:prstGeom>
          <a:noFill/>
        </p:spPr>
        <p:txBody>
          <a:bodyPr wrap="square" lIns="0" tIns="9144" rIns="0" bIns="9144" rtlCol="0" anchor="ctr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7240" y="1219200"/>
            <a:ext cx="7543800" cy="2152650"/>
          </a:xfrm>
        </p:spPr>
        <p:txBody>
          <a:bodyPr>
            <a:noAutofit/>
          </a:bodyPr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33600" y="3375491"/>
            <a:ext cx="6172200" cy="685800"/>
          </a:xfrm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23.11.2021</a:t>
            </a:fld>
            <a:endParaRPr lang="ru-RU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33600" y="685801"/>
            <a:ext cx="5791200" cy="3505199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09600" y="609601"/>
            <a:ext cx="2133600" cy="51816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95600" y="685801"/>
            <a:ext cx="5029200" cy="45720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23.11.2021</a:t>
            </a:fld>
            <a:endParaRPr lang="ru-RU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267200" y="4074497"/>
            <a:ext cx="457200" cy="101566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0" y="4267368"/>
            <a:ext cx="3733800" cy="731520"/>
          </a:xfrm>
        </p:spPr>
        <p:txBody>
          <a:bodyPr anchor="ctr"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23.11.2021</a:t>
            </a:fld>
            <a:endParaRPr lang="ru-RU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0" y="1905000"/>
            <a:ext cx="6035040" cy="2350008"/>
          </a:xfrm>
        </p:spPr>
        <p:txBody>
          <a:bodyPr/>
          <a:lstStyle>
            <a:lvl1pPr marL="0" algn="l" defTabSz="914400" rtl="0" eaLnBrk="1" latinLnBrk="0" hangingPunct="1">
              <a:spcBef>
                <a:spcPct val="0"/>
              </a:spcBef>
              <a:buNone/>
              <a:defRPr lang="en-US" sz="5400" b="0" kern="1200" cap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23.11.2021</a:t>
            </a:fld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1344168" y="658368"/>
            <a:ext cx="3273552" cy="3429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5029200" y="658368"/>
            <a:ext cx="3273552" cy="34321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44168" y="1371600"/>
            <a:ext cx="3276600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2920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29200" y="1371600"/>
            <a:ext cx="3273552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5664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78028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23.11.2021</a:t>
            </a:fld>
            <a:endParaRPr lang="ru-RU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23.11.2021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23.11.2021</a:t>
            </a:fld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328920" y="1774588"/>
            <a:ext cx="457200" cy="123110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8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8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1"/>
            <a:ext cx="4343400" cy="3429000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0" y="685801"/>
            <a:ext cx="2590800" cy="3429000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23.11.2021</a:t>
            </a:fld>
            <a:endParaRPr lang="ru-RU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219200" y="612775"/>
            <a:ext cx="6705600" cy="2546985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43200" y="3453047"/>
            <a:ext cx="5029200" cy="720804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35352" y="3331464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23.11.2021</a:t>
            </a:fld>
            <a:endParaRPr lang="ru-RU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accent6">
                  <a:lumMod val="50000"/>
                  <a:alpha val="36000"/>
                </a:schemeClr>
              </a:gs>
              <a:gs pos="100000">
                <a:schemeClr val="bg2">
                  <a:alpha val="1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 rot="19724275">
            <a:off x="1373221" y="1038440"/>
            <a:ext cx="7240620" cy="570698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7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 rot="17656910">
            <a:off x="-274211" y="1165875"/>
            <a:ext cx="5538472" cy="4480459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 rot="19724275">
            <a:off x="3277955" y="116854"/>
            <a:ext cx="6479362" cy="475475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7240" y="4876800"/>
            <a:ext cx="75438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33600" y="685801"/>
            <a:ext cx="6096000" cy="3657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547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B4C71EC6-210F-42DE-9C53-41977AD35B3D}" type="datetimeFigureOut">
              <a:rPr lang="ru-RU" smtClean="0"/>
              <a:t>23.11.2021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22960" y="6154738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" y="5842000"/>
            <a:ext cx="2133600" cy="304800"/>
          </a:xfrm>
          <a:prstGeom prst="rect">
            <a:avLst/>
          </a:prstGeom>
        </p:spPr>
        <p:txBody>
          <a:bodyPr vert="horz" lIns="91440" tIns="45720" rIns="91440" bIns="9144" rtlCol="0" anchor="b"/>
          <a:lstStyle>
            <a:lvl1pPr algn="l">
              <a:defRPr sz="16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56032" algn="l" defTabSz="914400" rtl="0" eaLnBrk="1" latinLnBrk="0" hangingPunct="1">
        <a:spcBef>
          <a:spcPct val="20000"/>
        </a:spcBef>
        <a:spcAft>
          <a:spcPts val="0"/>
        </a:spcAft>
        <a:buSzPct val="60000"/>
        <a:buFont typeface="Wingdings" pitchFamily="2" charset="2"/>
        <a:buChar char=""/>
        <a:defRPr sz="21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6400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0058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7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371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6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64592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5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96596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6pPr>
      <a:lvl7pPr marL="22402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7pPr>
      <a:lvl8pPr marL="2514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8pPr>
      <a:lvl9pPr marL="28346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consultant.ru/document/cons_doc_LAW_262/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onsultant.ru/document/cons_doc_LAW_262/" TargetMode="External"/><Relationship Id="rId2" Type="http://schemas.openxmlformats.org/officeDocument/2006/relationships/hyperlink" Target="https://www.consultant.ru/document/cons_doc_LAW_262/2dfe4a20c0fed80b57db8a7ab766819807c21b94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consultant.ru/document/cons_doc_LAW_262/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416"/>
            <a:ext cx="4230216" cy="4230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77240" y="4437112"/>
            <a:ext cx="7543800" cy="223224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sz="4000" dirty="0" smtClean="0"/>
              <a:t>ПРОКУРАТУРА ГОРОДА КУРГАНА</a:t>
            </a:r>
            <a:br>
              <a:rPr lang="ru-RU" sz="4000" dirty="0" smtClean="0"/>
            </a:br>
            <a:r>
              <a:rPr lang="ru-RU" sz="2200" dirty="0" smtClean="0"/>
              <a:t>ВСТРЕЧАЯ ЮБИЛЕЙНУЮ ДАТУ</a:t>
            </a:r>
            <a:br>
              <a:rPr lang="ru-RU" sz="2200" dirty="0" smtClean="0"/>
            </a:br>
            <a:r>
              <a:rPr lang="ru-RU" sz="2200" dirty="0" smtClean="0"/>
              <a:t/>
            </a:r>
            <a:br>
              <a:rPr lang="ru-RU" sz="2200" dirty="0" smtClean="0"/>
            </a:br>
            <a:endParaRPr lang="ru-RU" sz="2200" dirty="0"/>
          </a:p>
        </p:txBody>
      </p:sp>
    </p:spTree>
    <p:extLst>
      <p:ext uri="{BB962C8B-B14F-4D97-AF65-F5344CB8AC3E}">
        <p14:creationId xmlns:p14="http://schemas.microsoft.com/office/powerpoint/2010/main" val="35444765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539552" y="685801"/>
            <a:ext cx="7690048" cy="4975447"/>
          </a:xfrm>
        </p:spPr>
        <p:txBody>
          <a:bodyPr>
            <a:normAutofit fontScale="70000" lnSpcReduction="20000"/>
          </a:bodyPr>
          <a:lstStyle/>
          <a:p>
            <a:pPr marL="18288" indent="0" algn="ctr">
              <a:buNone/>
            </a:pPr>
            <a:r>
              <a:rPr lang="ru-RU" b="1" dirty="0" smtClean="0">
                <a:effectLst/>
              </a:rPr>
              <a:t> Присяга </a:t>
            </a:r>
            <a:r>
              <a:rPr lang="ru-RU" b="1" dirty="0" smtClean="0">
                <a:effectLst/>
              </a:rPr>
              <a:t>прокурора</a:t>
            </a:r>
          </a:p>
          <a:p>
            <a:pPr algn="ctr"/>
            <a:endParaRPr lang="ru-RU" b="1" dirty="0" smtClean="0">
              <a:effectLst/>
            </a:endParaRPr>
          </a:p>
          <a:p>
            <a:pPr marL="18288" indent="0" algn="ctr">
              <a:buNone/>
            </a:pPr>
            <a:r>
              <a:rPr lang="ru-RU" dirty="0" smtClean="0">
                <a:effectLst/>
              </a:rPr>
              <a:t> 1. Лицо</a:t>
            </a:r>
            <a:r>
              <a:rPr lang="ru-RU" dirty="0">
                <a:effectLst/>
              </a:rPr>
              <a:t>, впервые назначаемое на должность прокурора, принимает Присягу прокурора следующего содержания:</a:t>
            </a:r>
          </a:p>
          <a:p>
            <a:pPr marL="18288" indent="0" algn="ctr">
              <a:buNone/>
            </a:pPr>
            <a:r>
              <a:rPr lang="ru-RU" dirty="0" smtClean="0"/>
              <a:t>"</a:t>
            </a:r>
            <a:r>
              <a:rPr lang="ru-RU" dirty="0"/>
              <a:t>Посвящая себя служению Закону, торжественно клянусь</a:t>
            </a:r>
            <a:r>
              <a:rPr lang="ru-RU" dirty="0" smtClean="0"/>
              <a:t>:</a:t>
            </a:r>
          </a:p>
          <a:p>
            <a:pPr marL="18288" indent="0" algn="ctr">
              <a:buNone/>
            </a:pPr>
            <a:r>
              <a:rPr lang="ru-RU" dirty="0" smtClean="0">
                <a:effectLst/>
              </a:rPr>
              <a:t>свято </a:t>
            </a:r>
            <a:r>
              <a:rPr lang="ru-RU" dirty="0">
                <a:effectLst/>
              </a:rPr>
              <a:t>соблюдать </a:t>
            </a:r>
            <a:r>
              <a:rPr lang="ru-RU" dirty="0" smtClean="0">
                <a:effectLst/>
              </a:rPr>
              <a:t>Конституцию</a:t>
            </a:r>
            <a:r>
              <a:rPr lang="ru-RU" dirty="0">
                <a:effectLst/>
              </a:rPr>
              <a:t> Российской Федерации, законы и международные обязательства Российской Федерации, не допуская малейшего от них отступления;</a:t>
            </a:r>
          </a:p>
          <a:p>
            <a:pPr marL="18288" indent="0" algn="ctr">
              <a:buNone/>
            </a:pPr>
            <a:r>
              <a:rPr lang="ru-RU" dirty="0" smtClean="0">
                <a:effectLst/>
              </a:rPr>
              <a:t> непримиримо </a:t>
            </a:r>
            <a:r>
              <a:rPr lang="ru-RU" dirty="0">
                <a:effectLst/>
              </a:rPr>
              <a:t>бороться с любыми нарушениями закона, кто бы их ни совершил, добиваться высокой эффективности прокурорского надзора;</a:t>
            </a:r>
          </a:p>
          <a:p>
            <a:pPr marL="18288" indent="0" algn="ctr">
              <a:buNone/>
            </a:pPr>
            <a:r>
              <a:rPr lang="ru-RU" dirty="0" smtClean="0">
                <a:effectLst/>
              </a:rPr>
              <a:t> активно защищать интересы личности, общества и государства;</a:t>
            </a:r>
          </a:p>
          <a:p>
            <a:pPr marL="18288" indent="0" algn="ctr">
              <a:buNone/>
            </a:pPr>
            <a:r>
              <a:rPr lang="ru-RU" dirty="0" smtClean="0">
                <a:effectLst/>
              </a:rPr>
              <a:t> чутко </a:t>
            </a:r>
            <a:r>
              <a:rPr lang="ru-RU" dirty="0">
                <a:effectLst/>
              </a:rPr>
              <a:t>и внимательно относиться к предложениям, заявлениям и жалобам граждан, соблюдать объективность и справедливость при решении судеб людей;</a:t>
            </a:r>
          </a:p>
          <a:p>
            <a:pPr marL="18288" indent="0" algn="ctr">
              <a:buNone/>
            </a:pPr>
            <a:r>
              <a:rPr lang="ru-RU" dirty="0" smtClean="0">
                <a:effectLst/>
              </a:rPr>
              <a:t> строго </a:t>
            </a:r>
            <a:r>
              <a:rPr lang="ru-RU" dirty="0">
                <a:effectLst/>
              </a:rPr>
              <a:t>хранить государственную и иную охраняемую законом тайну;</a:t>
            </a:r>
          </a:p>
          <a:p>
            <a:pPr marL="18288" indent="0" algn="ctr">
              <a:buNone/>
            </a:pPr>
            <a:r>
              <a:rPr lang="ru-RU" dirty="0"/>
              <a:t>постоянно совершенствовать свое мастерство, дорожить своей профессиональной честью, быть образцом неподкупности, моральной чистоты, скромности, свято беречь и приумножать лучшие традиции прокуратуры</a:t>
            </a:r>
            <a:r>
              <a:rPr lang="ru-RU" dirty="0" smtClean="0"/>
              <a:t>.</a:t>
            </a:r>
          </a:p>
          <a:p>
            <a:pPr marL="18288" indent="0" algn="ctr">
              <a:buNone/>
            </a:pPr>
            <a:r>
              <a:rPr lang="ru-RU" dirty="0" smtClean="0">
                <a:effectLst/>
              </a:rPr>
              <a:t> Сознаю</a:t>
            </a:r>
            <a:r>
              <a:rPr lang="ru-RU" dirty="0">
                <a:effectLst/>
              </a:rPr>
              <a:t>, что нарушение Присяги несовместимо с дальнейшим пребыванием в органах прокуратуры".</a:t>
            </a:r>
          </a:p>
          <a:p>
            <a:pPr marL="18288" indent="0" algn="ctr">
              <a:buNone/>
            </a:pPr>
            <a:r>
              <a:rPr lang="ru-RU" dirty="0" smtClean="0"/>
              <a:t>2. Порядок принятия </a:t>
            </a:r>
            <a:r>
              <a:rPr lang="ru-RU" dirty="0"/>
              <a:t>Присяги прокурора устанавливается Генеральным прокурором Российской Федерации.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77240" y="5805264"/>
            <a:ext cx="7543800" cy="936104"/>
          </a:xfrm>
        </p:spPr>
        <p:txBody>
          <a:bodyPr/>
          <a:lstStyle/>
          <a:p>
            <a:pPr algn="ctr"/>
            <a:r>
              <a:rPr lang="ru-RU" sz="1600" dirty="0" smtClean="0">
                <a:effectLst/>
                <a:hlinkClick r:id="rId2"/>
              </a:rPr>
              <a:t>Статья 40.4 </a:t>
            </a:r>
            <a:r>
              <a:rPr lang="ru-RU" sz="1600" dirty="0">
                <a:effectLst/>
                <a:hlinkClick r:id="rId2"/>
              </a:rPr>
              <a:t>Федерального закона от 17.01.1992 N 2202-1 (ред. От 01.07.2021) "О прокуратуре Российской Федерации" 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6618874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611560" y="685801"/>
            <a:ext cx="7618040" cy="5623519"/>
          </a:xfrm>
        </p:spPr>
        <p:txBody>
          <a:bodyPr>
            <a:noAutofit/>
          </a:bodyPr>
          <a:lstStyle/>
          <a:p>
            <a:pPr marL="18288" indent="0" algn="ctr">
              <a:buNone/>
            </a:pPr>
            <a:r>
              <a:rPr lang="ru-RU" sz="3200" dirty="0" smtClean="0"/>
              <a:t>ПРОКУРАТУРА – ЭТО ПРЕЖДЕ ВСЕГО ЛЮДИ, КОТОРЫЕ В  НЕЙ СЛУЖАТ.</a:t>
            </a:r>
          </a:p>
          <a:p>
            <a:pPr marL="18288" indent="0" algn="ctr">
              <a:buNone/>
            </a:pPr>
            <a:r>
              <a:rPr lang="ru-RU" sz="3200" dirty="0" smtClean="0"/>
              <a:t>ПРОКУРАТУРА ГОРОДА КУРГАНА ГОРДИТСЯ СВОИМИ ВЕТЕРАНАМИ, ЕСТЬ СРЕДИ НИХ И УЧАСТНИКИ ВЕЛИКОЙ ОТЕЧЕСТВЕННОЙ ВОЙНЫ И ТЕ, КТО ОТДАЛ СЛУЖЕНИЮ ЗАКОНУ </a:t>
            </a:r>
          </a:p>
          <a:p>
            <a:pPr marL="18288" indent="0" algn="ctr">
              <a:buNone/>
            </a:pPr>
            <a:r>
              <a:rPr lang="ru-RU" sz="3200" dirty="0" smtClean="0"/>
              <a:t>БОЛЕЕ 25 ЛЕТ.</a:t>
            </a:r>
          </a:p>
          <a:p>
            <a:pPr marL="18288" indent="0" algn="ctr">
              <a:buNone/>
            </a:pP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14035448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491880" y="0"/>
            <a:ext cx="4829160" cy="6741368"/>
          </a:xfrm>
        </p:spPr>
        <p:txBody>
          <a:bodyPr/>
          <a:lstStyle/>
          <a:p>
            <a:pPr algn="ctr"/>
            <a:r>
              <a:rPr lang="ru-RU" sz="1100" dirty="0" smtClean="0">
                <a:effectLst/>
              </a:rPr>
              <a:t>	</a:t>
            </a:r>
            <a:br>
              <a:rPr lang="ru-RU" sz="1100" dirty="0" smtClean="0">
                <a:effectLst/>
              </a:rPr>
            </a:br>
            <a:r>
              <a:rPr lang="ru-RU" sz="1100" dirty="0">
                <a:effectLst/>
              </a:rPr>
              <a:t/>
            </a:r>
            <a:br>
              <a:rPr lang="ru-RU" sz="1100" dirty="0">
                <a:effectLst/>
              </a:rPr>
            </a:br>
            <a:r>
              <a:rPr lang="ru-RU" sz="1100" dirty="0" smtClean="0">
                <a:effectLst/>
              </a:rPr>
              <a:t/>
            </a:r>
            <a:br>
              <a:rPr lang="ru-RU" sz="1100" dirty="0" smtClean="0">
                <a:effectLst/>
              </a:rPr>
            </a:br>
            <a:r>
              <a:rPr lang="ru-RU" sz="1100" dirty="0">
                <a:effectLst/>
              </a:rPr>
              <a:t/>
            </a:r>
            <a:br>
              <a:rPr lang="ru-RU" sz="1100" dirty="0">
                <a:effectLst/>
              </a:rPr>
            </a:br>
            <a:r>
              <a:rPr lang="ru-RU" sz="1100" dirty="0" smtClean="0">
                <a:effectLst/>
              </a:rPr>
              <a:t/>
            </a:r>
            <a:br>
              <a:rPr lang="ru-RU" sz="1100" dirty="0" smtClean="0">
                <a:effectLst/>
              </a:rPr>
            </a:br>
            <a:r>
              <a:rPr lang="ru-RU" sz="1100" dirty="0" smtClean="0">
                <a:effectLst/>
              </a:rPr>
              <a:t/>
            </a:r>
            <a:br>
              <a:rPr lang="ru-RU" sz="1100" dirty="0" smtClean="0">
                <a:effectLst/>
              </a:rPr>
            </a:br>
            <a:r>
              <a:rPr lang="ru-RU" sz="1100" dirty="0">
                <a:effectLst/>
              </a:rPr>
              <a:t/>
            </a:r>
            <a:br>
              <a:rPr lang="ru-RU" sz="1100" dirty="0">
                <a:effectLst/>
              </a:rPr>
            </a:br>
            <a:r>
              <a:rPr lang="ru-RU" sz="1100" dirty="0" smtClean="0">
                <a:effectLst/>
              </a:rPr>
              <a:t/>
            </a:r>
            <a:br>
              <a:rPr lang="ru-RU" sz="1100" dirty="0" smtClean="0">
                <a:effectLst/>
              </a:rPr>
            </a:br>
            <a:r>
              <a:rPr lang="ru-RU" sz="1100" dirty="0">
                <a:effectLst/>
              </a:rPr>
              <a:t/>
            </a:r>
            <a:br>
              <a:rPr lang="ru-RU" sz="1100" dirty="0">
                <a:effectLst/>
              </a:rPr>
            </a:br>
            <a:r>
              <a:rPr lang="ru-RU" sz="1100" dirty="0" smtClean="0">
                <a:effectLst/>
              </a:rPr>
              <a:t/>
            </a:r>
            <a:br>
              <a:rPr lang="ru-RU" sz="1100" dirty="0" smtClean="0">
                <a:effectLst/>
              </a:rPr>
            </a:br>
            <a:r>
              <a:rPr lang="ru-RU" sz="1100" dirty="0">
                <a:effectLst/>
              </a:rPr>
              <a:t/>
            </a:r>
            <a:br>
              <a:rPr lang="ru-RU" sz="1100" dirty="0">
                <a:effectLst/>
              </a:rPr>
            </a:br>
            <a:r>
              <a:rPr lang="ru-RU" sz="1100" dirty="0">
                <a:effectLst/>
              </a:rPr>
              <a:t/>
            </a:r>
            <a:br>
              <a:rPr lang="ru-RU" sz="1100" dirty="0">
                <a:effectLst/>
              </a:rPr>
            </a:br>
            <a:r>
              <a:rPr lang="ru-RU" sz="1100" dirty="0" smtClean="0">
                <a:effectLst/>
              </a:rPr>
              <a:t/>
            </a:r>
            <a:br>
              <a:rPr lang="ru-RU" sz="1100" dirty="0" smtClean="0">
                <a:effectLst/>
              </a:rPr>
            </a:br>
            <a:r>
              <a:rPr lang="ru-RU" sz="1100" dirty="0">
                <a:effectLst/>
              </a:rPr>
              <a:t>ПАНКРАТОВ МИХАИЛ ВАСИЛЬВИЧ</a:t>
            </a:r>
            <a:br>
              <a:rPr lang="ru-RU" sz="1100" dirty="0">
                <a:effectLst/>
              </a:rPr>
            </a:br>
            <a:r>
              <a:rPr lang="ru-RU" sz="1100" dirty="0">
                <a:effectLst/>
              </a:rPr>
              <a:t/>
            </a:r>
            <a:br>
              <a:rPr lang="ru-RU" sz="1100" dirty="0">
                <a:effectLst/>
              </a:rPr>
            </a:br>
            <a:r>
              <a:rPr lang="ru-RU" sz="1100" b="1" dirty="0">
                <a:effectLst/>
              </a:rPr>
              <a:t>01.09.1925-11.04.2015</a:t>
            </a:r>
            <a:r>
              <a:rPr lang="ru-RU" sz="1100" dirty="0">
                <a:effectLst/>
              </a:rPr>
              <a:t/>
            </a:r>
            <a:br>
              <a:rPr lang="ru-RU" sz="1100" dirty="0">
                <a:effectLst/>
              </a:rPr>
            </a:br>
            <a:r>
              <a:rPr lang="ru-RU" sz="1100" dirty="0" smtClean="0">
                <a:effectLst/>
              </a:rPr>
              <a:t/>
            </a:r>
            <a:br>
              <a:rPr lang="ru-RU" sz="1100" dirty="0" smtClean="0">
                <a:effectLst/>
              </a:rPr>
            </a:br>
            <a:r>
              <a:rPr lang="ru-RU" sz="1100" dirty="0" smtClean="0">
                <a:effectLst/>
              </a:rPr>
              <a:t>Ветеран </a:t>
            </a:r>
            <a:r>
              <a:rPr lang="ru-RU" sz="1100" dirty="0">
                <a:effectLst/>
              </a:rPr>
              <a:t>городской прокуратуры, участник Великой Отечественной Войны.</a:t>
            </a:r>
            <a:br>
              <a:rPr lang="ru-RU" sz="1100" dirty="0">
                <a:effectLst/>
              </a:rPr>
            </a:br>
            <a:r>
              <a:rPr lang="ru-RU" sz="1100" b="1" dirty="0">
                <a:effectLst/>
              </a:rPr>
              <a:t>         </a:t>
            </a:r>
            <a:r>
              <a:rPr lang="ru-RU" sz="1100" dirty="0">
                <a:effectLst/>
              </a:rPr>
              <a:t>Родился в семье рабочего 1 сентября 1925 года в городе Троицке Челябинской области в многодетной семье. </a:t>
            </a:r>
            <a:br>
              <a:rPr lang="ru-RU" sz="1100" dirty="0">
                <a:effectLst/>
              </a:rPr>
            </a:br>
            <a:r>
              <a:rPr lang="ru-RU" sz="1100" dirty="0">
                <a:effectLst/>
              </a:rPr>
              <a:t>	В период с декабря 1942 г. по 25 декабря 1950 г. он проходил службу в рядах Советской Армии. После призыва в ряды Армии  Михаил Васильевич был направлен для обучения в школу авиамехаников  в город Челябинск. Данную школу закончил в звании старшего сержанта в апреле 1944 года по специальности – эксплуатация самолетов.	Для дальнейшего прохождения службы,  в 1944 году был направлен во 2-й Гвардейский авиационный полк дальнего действия в Новгородскую область.</a:t>
            </a:r>
            <a:br>
              <a:rPr lang="ru-RU" sz="1100" dirty="0">
                <a:effectLst/>
              </a:rPr>
            </a:br>
            <a:r>
              <a:rPr lang="ru-RU" sz="1100" dirty="0">
                <a:effectLst/>
              </a:rPr>
              <a:t>	По роду своей деятельности Панкратов М.В. как механик  готовил боевые самолеты к вылетам. Принимал участие  в боевых действиях в Московской области, на Украине, в Польше (г. </a:t>
            </a:r>
            <a:r>
              <a:rPr lang="ru-RU" sz="1100" dirty="0" err="1">
                <a:effectLst/>
              </a:rPr>
              <a:t>Белосток</a:t>
            </a:r>
            <a:r>
              <a:rPr lang="ru-RU" sz="1100" dirty="0">
                <a:effectLst/>
              </a:rPr>
              <a:t>). После окончания Великой Отечественной войны он  продолжал службу в рядах Советской Армии до декабря 1950 года.</a:t>
            </a:r>
            <a:br>
              <a:rPr lang="ru-RU" sz="1100" dirty="0">
                <a:effectLst/>
              </a:rPr>
            </a:br>
            <a:r>
              <a:rPr lang="ru-RU" sz="1100" dirty="0">
                <a:effectLst/>
              </a:rPr>
              <a:t>	В 1950 г. Панкратов М.В. поступает в юридическую школу. В 1953г. был направлен в прокуратуру города Кургана для работы в должности старшего следователя.</a:t>
            </a:r>
            <a:br>
              <a:rPr lang="ru-RU" sz="1100" dirty="0">
                <a:effectLst/>
              </a:rPr>
            </a:br>
            <a:r>
              <a:rPr lang="ru-RU" sz="1100" dirty="0">
                <a:effectLst/>
              </a:rPr>
              <a:t>	В 1958 г. Панкратов М.В. закончил заочное обучение в юридическом институте.</a:t>
            </a:r>
            <a:br>
              <a:rPr lang="ru-RU" sz="1100" dirty="0">
                <a:effectLst/>
              </a:rPr>
            </a:br>
            <a:r>
              <a:rPr lang="ru-RU" sz="1100" dirty="0">
                <a:effectLst/>
              </a:rPr>
              <a:t>	За период своей работы в прокуратуре города Кургана Панкратов Михаил Васильевич  неоднократно награждался Почетными грамотами и отмечался благодарностями от имени прокурора области.</a:t>
            </a:r>
            <a:br>
              <a:rPr lang="ru-RU" sz="1100" dirty="0">
                <a:effectLst/>
              </a:rPr>
            </a:br>
            <a:r>
              <a:rPr lang="ru-RU" sz="1100" dirty="0">
                <a:effectLst/>
              </a:rPr>
              <a:t>	В 1965 году Панкратов М.В. в звании юрист 1 класса, был переведен из прокуратуры  на  должность  инструктора Советского райкома партии. Продолжил трудовую деятельность с 1965г. по 1990г.  в должности заместителя управляющего трестом «</a:t>
            </a:r>
            <a:r>
              <a:rPr lang="ru-RU" sz="1100" dirty="0" err="1">
                <a:effectLst/>
              </a:rPr>
              <a:t>Зауралэлектросетьстрой</a:t>
            </a:r>
            <a:r>
              <a:rPr lang="ru-RU" sz="1100" dirty="0">
                <a:effectLst/>
              </a:rPr>
              <a:t>». В 1990 году вышел на пенсию.</a:t>
            </a:r>
            <a:br>
              <a:rPr lang="ru-RU" sz="1100" dirty="0">
                <a:effectLst/>
              </a:rPr>
            </a:br>
            <a:r>
              <a:rPr lang="ru-RU" sz="1100" dirty="0">
                <a:effectLst/>
              </a:rPr>
              <a:t>	За участие в боевых действиях был награжден Орденом «Отечественной войны 2-ой степени», Медалями «За Победу над Германией» и другими.</a:t>
            </a:r>
            <a:br>
              <a:rPr lang="ru-RU" sz="1100" dirty="0">
                <a:effectLst/>
              </a:rPr>
            </a:br>
            <a:endParaRPr lang="ru-RU" sz="1100" dirty="0"/>
          </a:p>
        </p:txBody>
      </p:sp>
      <p:pic>
        <p:nvPicPr>
          <p:cNvPr id="4" name="Объект 3" descr="C:\Users\proc\Documents\Г13 Панкратов М.В., 2006 год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2290572" cy="2857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381142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355976" y="188640"/>
            <a:ext cx="3965064" cy="6408712"/>
          </a:xfrm>
        </p:spPr>
        <p:txBody>
          <a:bodyPr/>
          <a:lstStyle/>
          <a:p>
            <a:pPr algn="ctr"/>
            <a:r>
              <a:rPr lang="ru-RU" sz="1300" b="1" dirty="0">
                <a:effectLst/>
              </a:rPr>
              <a:t>КОЗЛОВСКИЙ ВЛАДИМИР ФЕЛИКСОВИЧ</a:t>
            </a:r>
            <a:r>
              <a:rPr lang="ru-RU" sz="1300" dirty="0">
                <a:effectLst/>
              </a:rPr>
              <a:t/>
            </a:r>
            <a:br>
              <a:rPr lang="ru-RU" sz="1300" dirty="0">
                <a:effectLst/>
              </a:rPr>
            </a:br>
            <a:r>
              <a:rPr lang="ru-RU" sz="1300" b="1" dirty="0">
                <a:effectLst/>
              </a:rPr>
              <a:t>22.10.1927-11.11.2010</a:t>
            </a:r>
            <a:r>
              <a:rPr lang="ru-RU" sz="1300" dirty="0">
                <a:effectLst/>
              </a:rPr>
              <a:t/>
            </a:r>
            <a:br>
              <a:rPr lang="ru-RU" sz="1300" dirty="0">
                <a:effectLst/>
              </a:rPr>
            </a:br>
            <a:r>
              <a:rPr lang="ru-RU" sz="1300" b="1" dirty="0">
                <a:effectLst/>
              </a:rPr>
              <a:t>                         Ветеран городской прокуратуры </a:t>
            </a:r>
            <a:r>
              <a:rPr lang="ru-RU" sz="1300" dirty="0">
                <a:effectLst/>
              </a:rPr>
              <a:t/>
            </a:r>
            <a:br>
              <a:rPr lang="ru-RU" sz="1300" dirty="0">
                <a:effectLst/>
              </a:rPr>
            </a:br>
            <a:r>
              <a:rPr lang="ru-RU" sz="1300" b="1" dirty="0">
                <a:effectLst/>
              </a:rPr>
              <a:t>                      участник Великой Отечественной </a:t>
            </a:r>
            <a:r>
              <a:rPr lang="ru-RU" sz="1300" b="1" dirty="0" smtClean="0">
                <a:effectLst/>
              </a:rPr>
              <a:t>Войны.</a:t>
            </a:r>
            <a:br>
              <a:rPr lang="ru-RU" sz="1300" b="1" dirty="0" smtClean="0">
                <a:effectLst/>
              </a:rPr>
            </a:br>
            <a:r>
              <a:rPr lang="ru-RU" sz="1300" dirty="0" smtClean="0">
                <a:effectLst/>
              </a:rPr>
              <a:t>В </a:t>
            </a:r>
            <a:r>
              <a:rPr lang="ru-RU" sz="1300" dirty="0">
                <a:effectLst/>
              </a:rPr>
              <a:t>1944 году в 17 лет Владимир ушел на фронт добровольцем. </a:t>
            </a:r>
            <a:r>
              <a:rPr lang="ru-RU" sz="1300" dirty="0" smtClean="0">
                <a:effectLst/>
              </a:rPr>
              <a:t>Со </a:t>
            </a:r>
            <a:r>
              <a:rPr lang="ru-RU" sz="1300" dirty="0">
                <a:effectLst/>
              </a:rPr>
              <a:t>своей дивизией гвардии рядовой Козловский через Прибалтику, Польшу дошел до </a:t>
            </a:r>
            <a:r>
              <a:rPr lang="ru-RU" sz="1300" dirty="0" err="1">
                <a:effectLst/>
              </a:rPr>
              <a:t>Бреслау</a:t>
            </a:r>
            <a:r>
              <a:rPr lang="ru-RU" sz="1300" dirty="0">
                <a:effectLst/>
              </a:rPr>
              <a:t>. Прослужил затем в армии до 1951 года. </a:t>
            </a:r>
            <a:r>
              <a:rPr lang="ru-RU" sz="1300" dirty="0" smtClean="0">
                <a:effectLst/>
              </a:rPr>
              <a:t>После </a:t>
            </a:r>
            <a:r>
              <a:rPr lang="ru-RU" sz="1300" dirty="0">
                <a:effectLst/>
              </a:rPr>
              <a:t>демобилизации Владимир Козловский вернулся в Караганду, куда семья переехала с Украины в 1936‑1937 году, спасаясь от голода.  </a:t>
            </a:r>
            <a:r>
              <a:rPr lang="ru-RU" sz="1300" dirty="0" smtClean="0">
                <a:effectLst/>
              </a:rPr>
              <a:t/>
            </a:r>
            <a:br>
              <a:rPr lang="ru-RU" sz="1300" dirty="0" smtClean="0">
                <a:effectLst/>
              </a:rPr>
            </a:br>
            <a:r>
              <a:rPr lang="ru-RU" sz="1300" b="1" dirty="0" smtClean="0">
                <a:effectLst/>
              </a:rPr>
              <a:t>      </a:t>
            </a:r>
            <a:r>
              <a:rPr lang="ru-RU" sz="1300" b="1" dirty="0">
                <a:effectLst/>
              </a:rPr>
              <a:t>Козловский В.Ф. после службы в армии (1944-1951) и окончания Свердловского юридического института в 1955 году был направлен в прокуратуру города Кургана, где проработал старшим следователем до 1976 года. </a:t>
            </a:r>
            <a:r>
              <a:rPr lang="ru-RU" sz="1300" dirty="0">
                <a:effectLst/>
              </a:rPr>
              <a:t/>
            </a:r>
            <a:br>
              <a:rPr lang="ru-RU" sz="1300" dirty="0">
                <a:effectLst/>
              </a:rPr>
            </a:br>
            <a:r>
              <a:rPr lang="ru-RU" sz="1300" b="1" dirty="0">
                <a:effectLst/>
              </a:rPr>
              <a:t>      Он активно освещал работу в органах прокуратуры в средствах массовой информации. Его статьи печатались в газетах «Красный Курган», «Советское Зауралье», «Молодой ленинец», а также центральных изданиях.</a:t>
            </a:r>
            <a:r>
              <a:rPr lang="ru-RU" sz="1300" dirty="0">
                <a:effectLst/>
              </a:rPr>
              <a:t/>
            </a:r>
            <a:br>
              <a:rPr lang="ru-RU" sz="1300" dirty="0">
                <a:effectLst/>
              </a:rPr>
            </a:br>
            <a:r>
              <a:rPr lang="ru-RU" sz="1300" b="1" dirty="0">
                <a:effectLst/>
              </a:rPr>
              <a:t>           </a:t>
            </a:r>
            <a:r>
              <a:rPr lang="ru-RU" sz="1300" b="1" dirty="0" smtClean="0">
                <a:effectLst/>
              </a:rPr>
              <a:t>Козловский </a:t>
            </a:r>
            <a:r>
              <a:rPr lang="ru-RU" sz="1300" b="1" dirty="0">
                <a:effectLst/>
              </a:rPr>
              <a:t>В.Ф. награжден: </a:t>
            </a:r>
            <a:r>
              <a:rPr lang="ru-RU" sz="1300" b="1" dirty="0" smtClean="0">
                <a:effectLst/>
              </a:rPr>
              <a:t>медалью </a:t>
            </a:r>
            <a:r>
              <a:rPr lang="ru-RU" sz="1300" b="1" dirty="0">
                <a:effectLst/>
              </a:rPr>
              <a:t>«За победу над Германией», </a:t>
            </a:r>
            <a:r>
              <a:rPr lang="ru-RU" sz="1300" b="1" dirty="0" smtClean="0">
                <a:effectLst/>
              </a:rPr>
              <a:t>медалью </a:t>
            </a:r>
            <a:r>
              <a:rPr lang="ru-RU" sz="1300" b="1" dirty="0">
                <a:effectLst/>
              </a:rPr>
              <a:t>«30 лет Советской Армии и Флота» и </a:t>
            </a:r>
            <a:r>
              <a:rPr lang="ru-RU" sz="1300" b="1" dirty="0" smtClean="0">
                <a:effectLst/>
              </a:rPr>
              <a:t>другими.</a:t>
            </a:r>
            <a:r>
              <a:rPr lang="ru-RU" sz="1300" dirty="0">
                <a:effectLst/>
              </a:rPr>
              <a:t/>
            </a:r>
            <a:br>
              <a:rPr lang="ru-RU" sz="1300" dirty="0">
                <a:effectLst/>
              </a:rPr>
            </a:br>
            <a:r>
              <a:rPr lang="ru-RU" sz="1300" b="1" dirty="0">
                <a:effectLst/>
              </a:rPr>
              <a:t> </a:t>
            </a:r>
            <a:endParaRPr lang="ru-RU" sz="1300" dirty="0">
              <a:effectLst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3" y="620688"/>
            <a:ext cx="3240360" cy="3888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031123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563888" y="116632"/>
            <a:ext cx="5671592" cy="6624736"/>
          </a:xfrm>
        </p:spPr>
        <p:txBody>
          <a:bodyPr/>
          <a:lstStyle/>
          <a:p>
            <a:pPr algn="ctr"/>
            <a:r>
              <a:rPr lang="ru-RU" sz="2400" b="1" dirty="0" smtClean="0">
                <a:effectLst/>
              </a:rPr>
              <a:t/>
            </a:r>
            <a:br>
              <a:rPr lang="ru-RU" sz="2400" b="1" dirty="0" smtClean="0">
                <a:effectLst/>
              </a:rPr>
            </a:br>
            <a:r>
              <a:rPr lang="ru-RU" sz="2400" b="1" dirty="0" smtClean="0">
                <a:effectLst/>
              </a:rPr>
              <a:t>\</a:t>
            </a:r>
            <a:br>
              <a:rPr lang="ru-RU" sz="2400" b="1" dirty="0" smtClean="0">
                <a:effectLst/>
              </a:rPr>
            </a:br>
            <a:r>
              <a:rPr lang="ru-RU" sz="2400" b="1" dirty="0">
                <a:effectLst/>
              </a:rPr>
              <a:t/>
            </a:r>
            <a:br>
              <a:rPr lang="ru-RU" sz="2400" b="1" dirty="0">
                <a:effectLst/>
              </a:rPr>
            </a:br>
            <a:r>
              <a:rPr lang="ru-RU" sz="2400" b="1" dirty="0" smtClean="0">
                <a:effectLst/>
              </a:rPr>
              <a:t/>
            </a:r>
            <a:br>
              <a:rPr lang="ru-RU" sz="2400" b="1" dirty="0" smtClean="0">
                <a:effectLst/>
              </a:rPr>
            </a:br>
            <a:r>
              <a:rPr lang="ru-RU" sz="2400" b="1" dirty="0" smtClean="0">
                <a:effectLst/>
              </a:rPr>
              <a:t/>
            </a:r>
            <a:br>
              <a:rPr lang="ru-RU" sz="2400" b="1" dirty="0" smtClean="0">
                <a:effectLst/>
              </a:rPr>
            </a:br>
            <a:r>
              <a:rPr lang="ru-RU" sz="2200" b="1" dirty="0" smtClean="0">
                <a:effectLst/>
              </a:rPr>
              <a:t>Аникеева </a:t>
            </a:r>
            <a:r>
              <a:rPr lang="ru-RU" sz="2200" b="1" dirty="0">
                <a:effectLst/>
              </a:rPr>
              <a:t>Татьяна </a:t>
            </a:r>
            <a:r>
              <a:rPr lang="ru-RU" sz="2200" b="1" dirty="0" smtClean="0">
                <a:effectLst/>
              </a:rPr>
              <a:t>Евгеньевна</a:t>
            </a:r>
            <a:br>
              <a:rPr lang="ru-RU" sz="2200" b="1" dirty="0" smtClean="0">
                <a:effectLst/>
              </a:rPr>
            </a:br>
            <a:r>
              <a:rPr lang="ru-RU" sz="2200" b="1" dirty="0" smtClean="0">
                <a:effectLst/>
              </a:rPr>
              <a:t/>
            </a:r>
            <a:br>
              <a:rPr lang="ru-RU" sz="2200" b="1" dirty="0" smtClean="0">
                <a:effectLst/>
              </a:rPr>
            </a:br>
            <a:r>
              <a:rPr lang="ru-RU" sz="2200" b="1" dirty="0" smtClean="0">
                <a:effectLst/>
              </a:rPr>
              <a:t>Старший </a:t>
            </a:r>
            <a:r>
              <a:rPr lang="ru-RU" sz="2200" b="1" dirty="0">
                <a:effectLst/>
              </a:rPr>
              <a:t>помощник прокурора города Кургана, заслуженный юрист Российской Федерации, почетный работник Российской Федерации, </a:t>
            </a:r>
            <a:r>
              <a:rPr lang="ru-RU" sz="2200" b="1" dirty="0" smtClean="0">
                <a:effectLst/>
              </a:rPr>
              <a:t>в органах прокуратуры проработала с января 1977 года по декабрь 2015 года. </a:t>
            </a:r>
            <a:br>
              <a:rPr lang="ru-RU" sz="2200" b="1" dirty="0" smtClean="0">
                <a:effectLst/>
              </a:rPr>
            </a:br>
            <a:r>
              <a:rPr lang="ru-RU" sz="2200" b="1" dirty="0" smtClean="0">
                <a:effectLst/>
              </a:rPr>
              <a:t>Более 20 лет Татьяна Евгеньевна проработала прокурором </a:t>
            </a:r>
            <a:r>
              <a:rPr lang="ru-RU" sz="2200" b="1" dirty="0" err="1" smtClean="0">
                <a:effectLst/>
              </a:rPr>
              <a:t>Далматовского</a:t>
            </a:r>
            <a:r>
              <a:rPr lang="ru-RU" sz="2200" b="1" dirty="0" smtClean="0">
                <a:effectLst/>
              </a:rPr>
              <a:t> района Курганской области.</a:t>
            </a:r>
            <a:br>
              <a:rPr lang="ru-RU" sz="2200" b="1" dirty="0" smtClean="0">
                <a:effectLst/>
              </a:rPr>
            </a:br>
            <a:r>
              <a:rPr lang="ru-RU" sz="2200" b="1" dirty="0" smtClean="0">
                <a:effectLst/>
              </a:rPr>
              <a:t>Татьяна Евгеньевна воспитала не одно поколение прокурорских работников, передавая им свои знания и опыт, прививая чувство ответственности и любовь </a:t>
            </a:r>
            <a:r>
              <a:rPr lang="ru-RU" sz="2200" b="1" dirty="0">
                <a:effectLst/>
              </a:rPr>
              <a:t>к выбранной </a:t>
            </a:r>
            <a:r>
              <a:rPr lang="ru-RU" sz="2200" b="1" dirty="0" smtClean="0">
                <a:effectLst/>
              </a:rPr>
              <a:t>профессии.</a:t>
            </a:r>
            <a:r>
              <a:rPr lang="ru-RU" sz="2200" b="1" dirty="0">
                <a:effectLst/>
              </a:rPr>
              <a:t/>
            </a:r>
            <a:br>
              <a:rPr lang="ru-RU" sz="2200" b="1" dirty="0">
                <a:effectLst/>
              </a:rPr>
            </a:br>
            <a:endParaRPr lang="ru-RU" sz="2200" b="1" dirty="0"/>
          </a:p>
        </p:txBody>
      </p:sp>
      <p:pic>
        <p:nvPicPr>
          <p:cNvPr id="4" name="Объект 3" descr="C:\Users\proc\Desktop\фото\Фото для горпрокуратуры\IMG_6920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340768"/>
            <a:ext cx="2459628" cy="3657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036026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275856" y="260648"/>
            <a:ext cx="5328592" cy="5904656"/>
          </a:xfrm>
        </p:spPr>
        <p:txBody>
          <a:bodyPr/>
          <a:lstStyle/>
          <a:p>
            <a:pPr algn="ctr"/>
            <a:r>
              <a:rPr lang="ru-RU" sz="2000" b="1" dirty="0">
                <a:effectLst/>
              </a:rPr>
              <a:t>Телегина Галина </a:t>
            </a:r>
            <a:r>
              <a:rPr lang="ru-RU" sz="2000" b="1" dirty="0" smtClean="0">
                <a:effectLst/>
              </a:rPr>
              <a:t>Яковлевна</a:t>
            </a:r>
            <a:br>
              <a:rPr lang="ru-RU" sz="2000" b="1" dirty="0" smtClean="0">
                <a:effectLst/>
              </a:rPr>
            </a:br>
            <a:r>
              <a:rPr lang="ru-RU" sz="2000" b="1" dirty="0" smtClean="0">
                <a:effectLst/>
              </a:rPr>
              <a:t/>
            </a:r>
            <a:br>
              <a:rPr lang="ru-RU" sz="2000" b="1" dirty="0" smtClean="0">
                <a:effectLst/>
              </a:rPr>
            </a:br>
            <a:r>
              <a:rPr lang="ru-RU" sz="2000" b="1" dirty="0" smtClean="0">
                <a:effectLst/>
              </a:rPr>
              <a:t>Начальник </a:t>
            </a:r>
            <a:r>
              <a:rPr lang="ru-RU" sz="2000" b="1" dirty="0">
                <a:effectLst/>
              </a:rPr>
              <a:t>отдела по обеспечению участия прокуроров в гражданском процессе Почетный работник прокуратуры Российской </a:t>
            </a:r>
            <a:r>
              <a:rPr lang="ru-RU" sz="2000" b="1" dirty="0" smtClean="0">
                <a:effectLst/>
              </a:rPr>
              <a:t>Федерации,</a:t>
            </a:r>
            <a:r>
              <a:rPr lang="ru-RU" sz="2000" dirty="0">
                <a:effectLst/>
              </a:rPr>
              <a:t> </a:t>
            </a:r>
            <a:r>
              <a:rPr lang="ru-RU" sz="2000" b="1" dirty="0">
                <a:effectLst/>
              </a:rPr>
              <a:t>«За верность закону», юбилейной медалью к 290-летию российской прокуратуры; Благодарственным письмом Курганской городской </a:t>
            </a:r>
            <a:r>
              <a:rPr lang="ru-RU" sz="2000" b="1" dirty="0" smtClean="0">
                <a:effectLst/>
              </a:rPr>
              <a:t>Думы.</a:t>
            </a:r>
            <a:r>
              <a:rPr lang="ru-RU" sz="2000" b="1" dirty="0">
                <a:effectLst/>
              </a:rPr>
              <a:t/>
            </a:r>
            <a:br>
              <a:rPr lang="ru-RU" sz="2000" b="1" dirty="0">
                <a:effectLst/>
              </a:rPr>
            </a:br>
            <a:r>
              <a:rPr lang="ru-RU" sz="2000" b="1" dirty="0">
                <a:effectLst/>
              </a:rPr>
              <a:t>В органах прокуратуры </a:t>
            </a:r>
            <a:r>
              <a:rPr lang="ru-RU" sz="2000" b="1" dirty="0" smtClean="0">
                <a:effectLst/>
              </a:rPr>
              <a:t> Галина Яковлевна прослужила 42 года - с </a:t>
            </a:r>
            <a:r>
              <a:rPr lang="ru-RU" sz="2000" b="1" dirty="0">
                <a:effectLst/>
              </a:rPr>
              <a:t>августа 1975 </a:t>
            </a:r>
            <a:r>
              <a:rPr lang="ru-RU" sz="2000" b="1" dirty="0" smtClean="0">
                <a:effectLst/>
              </a:rPr>
              <a:t>года по октябрь 2017 года.</a:t>
            </a:r>
            <a:r>
              <a:rPr lang="ru-RU" sz="2000" dirty="0">
                <a:effectLst/>
              </a:rPr>
              <a:t> </a:t>
            </a:r>
            <a:r>
              <a:rPr lang="ru-RU" sz="2000" b="1" dirty="0">
                <a:effectLst/>
              </a:rPr>
              <a:t>Самое главное </a:t>
            </a:r>
            <a:r>
              <a:rPr lang="ru-RU" sz="2000" b="1" dirty="0" smtClean="0">
                <a:effectLst/>
              </a:rPr>
              <a:t>для нее в работе  </a:t>
            </a:r>
            <a:r>
              <a:rPr lang="ru-RU" sz="2000" b="1" dirty="0">
                <a:effectLst/>
              </a:rPr>
              <a:t>— защита интересов </a:t>
            </a:r>
            <a:r>
              <a:rPr lang="ru-RU" sz="2000" b="1" dirty="0" smtClean="0">
                <a:effectLst/>
              </a:rPr>
              <a:t>людей.</a:t>
            </a:r>
            <a:br>
              <a:rPr lang="ru-RU" sz="2000" b="1" dirty="0" smtClean="0">
                <a:effectLst/>
              </a:rPr>
            </a:br>
            <a:r>
              <a:rPr lang="ru-RU" sz="2000" b="1" dirty="0" smtClean="0">
                <a:effectLst/>
              </a:rPr>
              <a:t>Галина Яковлевна щедро делилась с сотрудниками своим опытом и душевной   теплотой.</a:t>
            </a:r>
            <a:br>
              <a:rPr lang="ru-RU" sz="2000" b="1" dirty="0" smtClean="0">
                <a:effectLst/>
              </a:rPr>
            </a:br>
            <a:r>
              <a:rPr lang="ru-RU" sz="1400" dirty="0">
                <a:effectLst/>
              </a:rPr>
              <a:t/>
            </a:r>
            <a:br>
              <a:rPr lang="ru-RU" sz="1400" dirty="0">
                <a:effectLst/>
              </a:rPr>
            </a:br>
            <a:endParaRPr lang="ru-RU" sz="1400" dirty="0"/>
          </a:p>
        </p:txBody>
      </p:sp>
      <p:pic>
        <p:nvPicPr>
          <p:cNvPr id="4" name="Объект 3" descr="C:\Users\proc\Desktop\фото\2016\Галина Яковлевна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12776"/>
            <a:ext cx="2743680" cy="33843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495348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427984" y="260648"/>
            <a:ext cx="4320480" cy="6264696"/>
          </a:xfrm>
        </p:spPr>
        <p:txBody>
          <a:bodyPr/>
          <a:lstStyle/>
          <a:p>
            <a:pPr algn="ctr"/>
            <a:r>
              <a:rPr lang="ru-RU" sz="2000" b="1" dirty="0" smtClean="0">
                <a:effectLst/>
              </a:rPr>
              <a:t/>
            </a:r>
            <a:br>
              <a:rPr lang="ru-RU" sz="2000" b="1" dirty="0" smtClean="0">
                <a:effectLst/>
              </a:rPr>
            </a:br>
            <a:r>
              <a:rPr lang="ru-RU" sz="2000" b="1" dirty="0">
                <a:effectLst/>
              </a:rPr>
              <a:t/>
            </a:r>
            <a:br>
              <a:rPr lang="ru-RU" sz="2000" b="1" dirty="0">
                <a:effectLst/>
              </a:rPr>
            </a:br>
            <a:r>
              <a:rPr lang="ru-RU" sz="2000" b="1" dirty="0" smtClean="0">
                <a:effectLst/>
              </a:rPr>
              <a:t/>
            </a:r>
            <a:br>
              <a:rPr lang="ru-RU" sz="2000" b="1" dirty="0" smtClean="0">
                <a:effectLst/>
              </a:rPr>
            </a:br>
            <a:r>
              <a:rPr lang="ru-RU" sz="2000" b="1" dirty="0">
                <a:effectLst/>
              </a:rPr>
              <a:t/>
            </a:r>
            <a:br>
              <a:rPr lang="ru-RU" sz="2000" b="1" dirty="0">
                <a:effectLst/>
              </a:rPr>
            </a:br>
            <a:r>
              <a:rPr lang="ru-RU" sz="2000" b="1" dirty="0" smtClean="0">
                <a:effectLst/>
              </a:rPr>
              <a:t/>
            </a:r>
            <a:br>
              <a:rPr lang="ru-RU" sz="2000" b="1" dirty="0" smtClean="0">
                <a:effectLst/>
              </a:rPr>
            </a:br>
            <a:r>
              <a:rPr lang="ru-RU" sz="2000" b="1" dirty="0">
                <a:effectLst/>
              </a:rPr>
              <a:t/>
            </a:r>
            <a:br>
              <a:rPr lang="ru-RU" sz="2000" b="1" dirty="0">
                <a:effectLst/>
              </a:rPr>
            </a:br>
            <a:r>
              <a:rPr lang="ru-RU" sz="2000" b="1" dirty="0" smtClean="0">
                <a:effectLst/>
              </a:rPr>
              <a:t/>
            </a:r>
            <a:br>
              <a:rPr lang="ru-RU" sz="2000" b="1" dirty="0" smtClean="0">
                <a:effectLst/>
              </a:rPr>
            </a:br>
            <a:r>
              <a:rPr lang="ru-RU" sz="2000" b="1" dirty="0">
                <a:effectLst/>
              </a:rPr>
              <a:t/>
            </a:r>
            <a:br>
              <a:rPr lang="ru-RU" sz="2000" b="1" dirty="0">
                <a:effectLst/>
              </a:rPr>
            </a:br>
            <a:r>
              <a:rPr lang="ru-RU" sz="2000" b="1" dirty="0" smtClean="0">
                <a:effectLst/>
              </a:rPr>
              <a:t/>
            </a:r>
            <a:br>
              <a:rPr lang="ru-RU" sz="2000" b="1" dirty="0" smtClean="0">
                <a:effectLst/>
              </a:rPr>
            </a:br>
            <a:r>
              <a:rPr lang="ru-RU" sz="2000" b="1" dirty="0">
                <a:effectLst/>
              </a:rPr>
              <a:t/>
            </a:r>
            <a:br>
              <a:rPr lang="ru-RU" sz="2000" b="1" dirty="0">
                <a:effectLst/>
              </a:rPr>
            </a:br>
            <a:r>
              <a:rPr lang="ru-RU" sz="2000" b="1" dirty="0" smtClean="0">
                <a:effectLst/>
              </a:rPr>
              <a:t/>
            </a:r>
            <a:br>
              <a:rPr lang="ru-RU" sz="2000" b="1" dirty="0" smtClean="0">
                <a:effectLst/>
              </a:rPr>
            </a:br>
            <a:r>
              <a:rPr lang="ru-RU" sz="2000" b="1" dirty="0">
                <a:effectLst/>
              </a:rPr>
              <a:t/>
            </a:r>
            <a:br>
              <a:rPr lang="ru-RU" sz="2000" b="1" dirty="0">
                <a:effectLst/>
              </a:rPr>
            </a:br>
            <a:r>
              <a:rPr lang="ru-RU" sz="2000" b="1" dirty="0" smtClean="0">
                <a:effectLst/>
              </a:rPr>
              <a:t/>
            </a:r>
            <a:br>
              <a:rPr lang="ru-RU" sz="2000" b="1" dirty="0" smtClean="0">
                <a:effectLst/>
              </a:rPr>
            </a:br>
            <a:r>
              <a:rPr lang="ru-RU" sz="2000" b="1" dirty="0">
                <a:effectLst/>
              </a:rPr>
              <a:t/>
            </a:r>
            <a:br>
              <a:rPr lang="ru-RU" sz="2000" b="1" dirty="0">
                <a:effectLst/>
              </a:rPr>
            </a:br>
            <a:r>
              <a:rPr lang="ru-RU" sz="2000" b="1" dirty="0" smtClean="0">
                <a:effectLst/>
              </a:rPr>
              <a:t/>
            </a:r>
            <a:br>
              <a:rPr lang="ru-RU" sz="2000" b="1" dirty="0" smtClean="0">
                <a:effectLst/>
              </a:rPr>
            </a:br>
            <a:r>
              <a:rPr lang="ru-RU" sz="2000" b="1" dirty="0">
                <a:effectLst/>
              </a:rPr>
              <a:t/>
            </a:r>
            <a:br>
              <a:rPr lang="ru-RU" sz="2000" b="1" dirty="0">
                <a:effectLst/>
              </a:rPr>
            </a:br>
            <a:r>
              <a:rPr lang="ru-RU" sz="2000" b="1" dirty="0" smtClean="0">
                <a:effectLst/>
              </a:rPr>
              <a:t/>
            </a:r>
            <a:br>
              <a:rPr lang="ru-RU" sz="2000" b="1" dirty="0" smtClean="0">
                <a:effectLst/>
              </a:rPr>
            </a:br>
            <a:r>
              <a:rPr lang="ru-RU" sz="2000" b="1" dirty="0">
                <a:effectLst/>
              </a:rPr>
              <a:t/>
            </a:r>
            <a:br>
              <a:rPr lang="ru-RU" sz="2000" b="1" dirty="0">
                <a:effectLst/>
              </a:rPr>
            </a:br>
            <a:r>
              <a:rPr lang="ru-RU" sz="2000" b="1" dirty="0" smtClean="0">
                <a:effectLst/>
              </a:rPr>
              <a:t/>
            </a:r>
            <a:br>
              <a:rPr lang="ru-RU" sz="2000" b="1" dirty="0" smtClean="0">
                <a:effectLst/>
              </a:rPr>
            </a:br>
            <a:r>
              <a:rPr lang="ru-RU" sz="2000" b="1" dirty="0">
                <a:effectLst/>
              </a:rPr>
              <a:t/>
            </a:r>
            <a:br>
              <a:rPr lang="ru-RU" sz="2000" b="1" dirty="0">
                <a:effectLst/>
              </a:rPr>
            </a:br>
            <a:r>
              <a:rPr lang="ru-RU" sz="2000" b="1" dirty="0" smtClean="0">
                <a:effectLst/>
              </a:rPr>
              <a:t/>
            </a:r>
            <a:br>
              <a:rPr lang="ru-RU" sz="2000" b="1" dirty="0" smtClean="0">
                <a:effectLst/>
              </a:rPr>
            </a:br>
            <a:r>
              <a:rPr lang="ru-RU" sz="2000" b="1" dirty="0">
                <a:effectLst/>
              </a:rPr>
              <a:t/>
            </a:r>
            <a:br>
              <a:rPr lang="ru-RU" sz="2000" b="1" dirty="0">
                <a:effectLst/>
              </a:rPr>
            </a:br>
            <a:r>
              <a:rPr lang="ru-RU" sz="2000" b="1" dirty="0" smtClean="0">
                <a:effectLst/>
              </a:rPr>
              <a:t/>
            </a:r>
            <a:br>
              <a:rPr lang="ru-RU" sz="2000" b="1" dirty="0" smtClean="0">
                <a:effectLst/>
              </a:rPr>
            </a:br>
            <a:r>
              <a:rPr lang="ru-RU" sz="2000" b="1" dirty="0">
                <a:effectLst/>
              </a:rPr>
              <a:t/>
            </a:r>
            <a:br>
              <a:rPr lang="ru-RU" sz="2000" b="1" dirty="0">
                <a:effectLst/>
              </a:rPr>
            </a:br>
            <a:r>
              <a:rPr lang="ru-RU" sz="2000" b="1" dirty="0">
                <a:effectLst/>
              </a:rPr>
              <a:t>Зайцев Вячеслав Михайлович</a:t>
            </a:r>
            <a:br>
              <a:rPr lang="ru-RU" sz="2000" b="1" dirty="0">
                <a:effectLst/>
              </a:rPr>
            </a:br>
            <a:r>
              <a:rPr lang="ru-RU" sz="2000" b="1" dirty="0">
                <a:effectLst/>
              </a:rPr>
              <a:t/>
            </a:r>
            <a:br>
              <a:rPr lang="ru-RU" sz="2000" b="1" dirty="0">
                <a:effectLst/>
              </a:rPr>
            </a:br>
            <a:r>
              <a:rPr lang="ru-RU" sz="1800" b="1" dirty="0" smtClean="0">
                <a:effectLst/>
              </a:rPr>
              <a:t>Старший помощник прокурора города Кургана.</a:t>
            </a:r>
            <a:r>
              <a:rPr lang="ru-RU" sz="1800" dirty="0">
                <a:effectLst/>
              </a:rPr>
              <a:t/>
            </a:r>
            <a:br>
              <a:rPr lang="ru-RU" sz="1800" dirty="0">
                <a:effectLst/>
              </a:rPr>
            </a:br>
            <a:r>
              <a:rPr lang="ru-RU" sz="1800" b="1" dirty="0">
                <a:effectLst/>
              </a:rPr>
              <a:t>В органах прокуратуры </a:t>
            </a:r>
            <a:r>
              <a:rPr lang="ru-RU" sz="1800" b="1" dirty="0" smtClean="0">
                <a:effectLst/>
              </a:rPr>
              <a:t>прослужил </a:t>
            </a:r>
            <a:r>
              <a:rPr lang="ru-RU" sz="1800" b="1" dirty="0">
                <a:effectLst/>
              </a:rPr>
              <a:t>с декабря 1992 </a:t>
            </a:r>
            <a:r>
              <a:rPr lang="ru-RU" sz="1800" b="1" dirty="0" smtClean="0">
                <a:effectLst/>
              </a:rPr>
              <a:t>года по февраль 2020 года, </a:t>
            </a:r>
            <a:r>
              <a:rPr lang="ru-RU" sz="1800" b="1" dirty="0">
                <a:effectLst/>
              </a:rPr>
              <a:t>награжден медалью «Ветеран прокуратуры Российской Федерации» </a:t>
            </a:r>
            <a:r>
              <a:rPr lang="ru-RU" sz="1800" b="1" dirty="0" smtClean="0">
                <a:effectLst/>
              </a:rPr>
              <a:t>.</a:t>
            </a:r>
            <a:br>
              <a:rPr lang="ru-RU" sz="1800" b="1" dirty="0" smtClean="0">
                <a:effectLst/>
              </a:rPr>
            </a:br>
            <a:r>
              <a:rPr lang="ru-RU" sz="1800" b="1" dirty="0" smtClean="0">
                <a:effectLst/>
              </a:rPr>
              <a:t>Вячеслав Михайлович осуществлял надзор за законностью судебных постановлений по уголовным делам, поддерживал обвинение в суде как государственный обвинитель.</a:t>
            </a:r>
            <a:br>
              <a:rPr lang="ru-RU" sz="1800" b="1" dirty="0" smtClean="0">
                <a:effectLst/>
              </a:rPr>
            </a:br>
            <a:r>
              <a:rPr lang="ru-RU" sz="1800" b="1" dirty="0" smtClean="0">
                <a:effectLst/>
              </a:rPr>
              <a:t>Дисциплинированность</a:t>
            </a:r>
            <a:r>
              <a:rPr lang="ru-RU" sz="1800" b="1" dirty="0">
                <a:effectLst/>
              </a:rPr>
              <a:t>, трудолюбие, исполнительность </a:t>
            </a:r>
            <a:r>
              <a:rPr lang="ru-RU" sz="1800" b="1" dirty="0" smtClean="0">
                <a:effectLst/>
              </a:rPr>
              <a:t>–эти качества отличают В.М. Зайцева</a:t>
            </a:r>
            <a:br>
              <a:rPr lang="ru-RU" sz="1800" b="1" dirty="0" smtClean="0">
                <a:effectLst/>
              </a:rPr>
            </a:br>
            <a:r>
              <a:rPr lang="ru-RU" sz="1800" b="1" dirty="0">
                <a:effectLst/>
              </a:rPr>
              <a:t/>
            </a:r>
            <a:br>
              <a:rPr lang="ru-RU" sz="1800" b="1" dirty="0">
                <a:effectLst/>
              </a:rPr>
            </a:br>
            <a:endParaRPr lang="ru-RU" sz="1800" dirty="0"/>
          </a:p>
        </p:txBody>
      </p:sp>
      <p:pic>
        <p:nvPicPr>
          <p:cNvPr id="4" name="Объект 3" descr="C:\Users\proc\Desktop\фото\Архив\DSCN1729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4176464" cy="30963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501008"/>
            <a:ext cx="2606377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511805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779912" y="0"/>
            <a:ext cx="5112568" cy="6858000"/>
          </a:xfrm>
        </p:spPr>
        <p:txBody>
          <a:bodyPr/>
          <a:lstStyle/>
          <a:p>
            <a:pPr algn="ctr">
              <a:lnSpc>
                <a:spcPts val="2160"/>
              </a:lnSpc>
            </a:pPr>
            <a:r>
              <a:rPr lang="ru-RU" sz="1800" dirty="0" smtClean="0">
                <a:effectLst/>
              </a:rPr>
              <a:t/>
            </a:r>
            <a:br>
              <a:rPr lang="ru-RU" sz="1800" dirty="0" smtClean="0">
                <a:effectLst/>
              </a:rPr>
            </a:br>
            <a:r>
              <a:rPr lang="ru-RU" sz="1800" dirty="0">
                <a:effectLst/>
              </a:rPr>
              <a:t/>
            </a:r>
            <a:br>
              <a:rPr lang="ru-RU" sz="1800" dirty="0">
                <a:effectLst/>
              </a:rPr>
            </a:br>
            <a:r>
              <a:rPr lang="ru-RU" sz="1800" dirty="0" smtClean="0">
                <a:effectLst/>
              </a:rPr>
              <a:t/>
            </a:r>
            <a:br>
              <a:rPr lang="ru-RU" sz="1800" dirty="0" smtClean="0">
                <a:effectLst/>
              </a:rPr>
            </a:br>
            <a:r>
              <a:rPr lang="ru-RU" sz="1800" dirty="0">
                <a:effectLst/>
              </a:rPr>
              <a:t/>
            </a:r>
            <a:br>
              <a:rPr lang="ru-RU" sz="1800" dirty="0">
                <a:effectLst/>
              </a:rPr>
            </a:br>
            <a:r>
              <a:rPr lang="ru-RU" sz="1800" dirty="0" smtClean="0">
                <a:effectLst/>
              </a:rPr>
              <a:t/>
            </a:r>
            <a:br>
              <a:rPr lang="ru-RU" sz="1800" dirty="0" smtClean="0">
                <a:effectLst/>
              </a:rPr>
            </a:br>
            <a:r>
              <a:rPr lang="ru-RU" sz="1800" dirty="0">
                <a:effectLst/>
              </a:rPr>
              <a:t/>
            </a:r>
            <a:br>
              <a:rPr lang="ru-RU" sz="1800" dirty="0">
                <a:effectLst/>
              </a:rPr>
            </a:br>
            <a:r>
              <a:rPr lang="ru-RU" sz="1800" dirty="0">
                <a:effectLst/>
              </a:rPr>
              <a:t/>
            </a:r>
            <a:br>
              <a:rPr lang="ru-RU" sz="1800" dirty="0">
                <a:effectLst/>
              </a:rPr>
            </a:br>
            <a:r>
              <a:rPr lang="ru-RU" sz="1800" dirty="0">
                <a:effectLst/>
              </a:rPr>
              <a:t/>
            </a:r>
            <a:br>
              <a:rPr lang="ru-RU" sz="1800" dirty="0">
                <a:effectLst/>
              </a:rPr>
            </a:br>
            <a:r>
              <a:rPr lang="ru-RU" sz="1800" dirty="0" smtClean="0">
                <a:effectLst/>
              </a:rPr>
              <a:t/>
            </a:r>
            <a:br>
              <a:rPr lang="ru-RU" sz="1800" dirty="0" smtClean="0">
                <a:effectLst/>
              </a:rPr>
            </a:br>
            <a:r>
              <a:rPr lang="ru-RU" sz="1800" dirty="0">
                <a:effectLst/>
              </a:rPr>
              <a:t/>
            </a:r>
            <a:br>
              <a:rPr lang="ru-RU" sz="1800" dirty="0">
                <a:effectLst/>
              </a:rPr>
            </a:br>
            <a:r>
              <a:rPr lang="ru-RU" sz="1800" b="1" dirty="0">
                <a:effectLst/>
              </a:rPr>
              <a:t>Грачева Татьяна </a:t>
            </a:r>
            <a:r>
              <a:rPr lang="ru-RU" sz="1800" b="1" dirty="0" smtClean="0">
                <a:effectLst/>
              </a:rPr>
              <a:t>Леонидовна</a:t>
            </a:r>
            <a:r>
              <a:rPr lang="ru-RU" sz="1800" b="1" dirty="0">
                <a:effectLst/>
              </a:rPr>
              <a:t/>
            </a:r>
            <a:br>
              <a:rPr lang="ru-RU" sz="1800" b="1" dirty="0">
                <a:effectLst/>
              </a:rPr>
            </a:br>
            <a:r>
              <a:rPr lang="ru-RU" sz="1800" b="1" dirty="0">
                <a:effectLst/>
              </a:rPr>
              <a:t>старший помощник прокурора города Кургана </a:t>
            </a:r>
            <a:r>
              <a:rPr lang="ru-RU" sz="1800" dirty="0">
                <a:effectLst/>
              </a:rPr>
              <a:t/>
            </a:r>
            <a:br>
              <a:rPr lang="ru-RU" sz="1800" dirty="0">
                <a:effectLst/>
              </a:rPr>
            </a:br>
            <a:r>
              <a:rPr lang="ru-RU" sz="1800" b="1" dirty="0" smtClean="0">
                <a:effectLst/>
              </a:rPr>
              <a:t>В </a:t>
            </a:r>
            <a:r>
              <a:rPr lang="ru-RU" sz="1800" b="1" dirty="0">
                <a:effectLst/>
              </a:rPr>
              <a:t>органах прокуратуры прослужила с января 1995 года по январь 2021 года, награждена знаками отличия «За верность закону» </a:t>
            </a:r>
            <a:r>
              <a:rPr lang="en-US" sz="1800" b="1" dirty="0">
                <a:effectLst/>
              </a:rPr>
              <a:t>II</a:t>
            </a:r>
            <a:r>
              <a:rPr lang="ru-RU" sz="1800" b="1" dirty="0">
                <a:effectLst/>
              </a:rPr>
              <a:t>, </a:t>
            </a:r>
            <a:r>
              <a:rPr lang="en-US" sz="1800" b="1" dirty="0">
                <a:effectLst/>
              </a:rPr>
              <a:t>III </a:t>
            </a:r>
            <a:r>
              <a:rPr lang="ru-RU" sz="1800" b="1" dirty="0">
                <a:effectLst/>
              </a:rPr>
              <a:t>степени.</a:t>
            </a:r>
            <a:br>
              <a:rPr lang="ru-RU" sz="1800" b="1" dirty="0">
                <a:effectLst/>
              </a:rPr>
            </a:br>
            <a:r>
              <a:rPr lang="ru-RU" sz="1800" b="1" dirty="0">
                <a:effectLst/>
              </a:rPr>
              <a:t>В период работы в органах прокуратуры</a:t>
            </a:r>
            <a:br>
              <a:rPr lang="ru-RU" sz="1800" b="1" dirty="0">
                <a:effectLst/>
              </a:rPr>
            </a:br>
            <a:r>
              <a:rPr lang="ru-RU" sz="1800" b="1" dirty="0">
                <a:effectLst/>
              </a:rPr>
              <a:t>Грачева Т.Л. осуществляла  надзор в сфере профилактики безнадзорности и правонарушений несовершеннолетних, за соблюдением прав несовершеннолетних,  защиту детей-сирот и детей, оставшихся без попечения родителей , </a:t>
            </a:r>
            <a:r>
              <a:rPr lang="ru-RU" sz="1800" b="1" dirty="0" smtClean="0">
                <a:effectLst/>
              </a:rPr>
              <a:t>инвалидов, исполнением </a:t>
            </a:r>
            <a:r>
              <a:rPr lang="ru-RU" sz="1800" b="1" dirty="0">
                <a:effectLst/>
              </a:rPr>
              <a:t>законов в сфере охраны здоровья </a:t>
            </a:r>
            <a:r>
              <a:rPr lang="ru-RU" sz="1800" b="1" dirty="0" smtClean="0">
                <a:effectLst/>
              </a:rPr>
              <a:t>.</a:t>
            </a:r>
            <a:br>
              <a:rPr lang="ru-RU" sz="1800" b="1" dirty="0" smtClean="0">
                <a:effectLst/>
              </a:rPr>
            </a:br>
            <a:r>
              <a:rPr lang="ru-RU" sz="1800" b="1" dirty="0" smtClean="0">
                <a:effectLst/>
              </a:rPr>
              <a:t>Благодаря неравнодушию и принципиальной позиции Татьяны Леонидовны многие сироты приобрели жилье,  больным были выделены необходимы лекарства, были обустроены пандусы. </a:t>
            </a:r>
            <a:r>
              <a:rPr lang="ru-RU" sz="1800" dirty="0" smtClean="0">
                <a:effectLst/>
              </a:rPr>
              <a:t/>
            </a:r>
            <a:br>
              <a:rPr lang="ru-RU" sz="1800" dirty="0" smtClean="0">
                <a:effectLst/>
              </a:rPr>
            </a:br>
            <a:r>
              <a:rPr lang="ru-RU" sz="1800" dirty="0">
                <a:effectLst/>
              </a:rPr>
              <a:t/>
            </a:r>
            <a:br>
              <a:rPr lang="ru-RU" sz="1800" dirty="0">
                <a:effectLst/>
              </a:rPr>
            </a:br>
            <a:endParaRPr lang="ru-RU" sz="1800" dirty="0"/>
          </a:p>
        </p:txBody>
      </p:sp>
      <p:pic>
        <p:nvPicPr>
          <p:cNvPr id="4" name="Объект 3" descr="F:\IMG_0515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23690" y="584684"/>
            <a:ext cx="3456384" cy="26642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C:\Users\proc\Desktop\фото\фото для уроков с прокурором\ЦО февраль 17\DSC_053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958560"/>
            <a:ext cx="3100924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5982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539552" y="685801"/>
            <a:ext cx="8136904" cy="5191471"/>
          </a:xfrm>
        </p:spPr>
        <p:txBody>
          <a:bodyPr>
            <a:noAutofit/>
          </a:bodyPr>
          <a:lstStyle/>
          <a:p>
            <a:pPr marL="18288" indent="0" algn="ctr">
              <a:buNone/>
            </a:pPr>
            <a:r>
              <a:rPr lang="ru-RU" sz="6600" dirty="0" smtClean="0"/>
              <a:t>БУДНИ ПРОКУРАТУРЫ ГОРОДА  КУРГАНА</a:t>
            </a:r>
            <a:endParaRPr lang="ru-RU" sz="6600" dirty="0"/>
          </a:p>
        </p:txBody>
      </p:sp>
    </p:spTree>
    <p:extLst>
      <p:ext uri="{BB962C8B-B14F-4D97-AF65-F5344CB8AC3E}">
        <p14:creationId xmlns:p14="http://schemas.microsoft.com/office/powerpoint/2010/main" val="5326457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220072" y="116632"/>
            <a:ext cx="3384376" cy="6408712"/>
          </a:xfrm>
        </p:spPr>
        <p:txBody>
          <a:bodyPr/>
          <a:lstStyle/>
          <a:p>
            <a:pPr algn="ctr"/>
            <a:r>
              <a:rPr lang="ru-RU" sz="1600" b="1" dirty="0" smtClean="0">
                <a:effectLst/>
              </a:rPr>
              <a:t>Н</a:t>
            </a:r>
            <a:r>
              <a:rPr lang="ru-RU" sz="1600" dirty="0" smtClean="0"/>
              <a:t>а прокуратуру возложены координация </a:t>
            </a:r>
            <a:r>
              <a:rPr lang="ru-RU" sz="1600" dirty="0">
                <a:effectLst/>
              </a:rPr>
              <a:t>деятельность по борьбе с преступностью органов внутренних дел, органов федеральной службы безопасности, органов таможенной службы и других правоохранительных органов.</a:t>
            </a:r>
            <a:r>
              <a:rPr lang="ru-RU" sz="1600" dirty="0" smtClean="0">
                <a:effectLst/>
              </a:rPr>
              <a:t>, надзор </a:t>
            </a:r>
            <a:r>
              <a:rPr lang="ru-RU" sz="1600" dirty="0">
                <a:effectLst/>
              </a:rPr>
              <a:t>за исполнением законов</a:t>
            </a:r>
            <a:r>
              <a:rPr lang="ru-RU" sz="1600" dirty="0" smtClean="0">
                <a:effectLst/>
              </a:rPr>
              <a:t>, за соблюдением </a:t>
            </a:r>
            <a:r>
              <a:rPr lang="ru-RU" sz="1600" dirty="0">
                <a:effectLst/>
              </a:rPr>
              <a:t>прав и свобод человека и гражданина </a:t>
            </a:r>
            <a:r>
              <a:rPr lang="ru-RU" sz="1600" dirty="0" smtClean="0">
                <a:effectLst/>
              </a:rPr>
              <a:t>,  за исполнением законов органами</a:t>
            </a:r>
            <a:r>
              <a:rPr lang="ru-RU" sz="1600" dirty="0">
                <a:effectLst/>
              </a:rPr>
              <a:t>, осуществляющими оперативно-розыскную деятельность, дознание и предварительное </a:t>
            </a:r>
            <a:r>
              <a:rPr lang="ru-RU" sz="1600" dirty="0" smtClean="0">
                <a:effectLst/>
              </a:rPr>
              <a:t>следствие,</a:t>
            </a:r>
            <a:r>
              <a:rPr lang="ru-RU" sz="1600" dirty="0" smtClean="0">
                <a:effectLst/>
                <a:hlinkClick r:id="rId2"/>
              </a:rPr>
              <a:t> </a:t>
            </a:r>
            <a:r>
              <a:rPr lang="ru-RU" sz="1600" dirty="0">
                <a:effectLst/>
              </a:rPr>
              <a:t> </a:t>
            </a:r>
            <a:r>
              <a:rPr lang="ru-RU" sz="1600" dirty="0" smtClean="0">
                <a:effectLst/>
              </a:rPr>
              <a:t>участие в </a:t>
            </a:r>
            <a:r>
              <a:rPr lang="ru-RU" sz="1600" dirty="0">
                <a:effectLst/>
              </a:rPr>
              <a:t>рассмотрении дел </a:t>
            </a:r>
            <a:r>
              <a:rPr lang="ru-RU" sz="1600" dirty="0" smtClean="0">
                <a:effectLst/>
              </a:rPr>
              <a:t>судами и др.</a:t>
            </a:r>
            <a:br>
              <a:rPr lang="ru-RU" sz="1600" dirty="0" smtClean="0">
                <a:effectLst/>
              </a:rPr>
            </a:br>
            <a:r>
              <a:rPr lang="ru-RU" sz="1600" dirty="0">
                <a:effectLst/>
              </a:rPr>
              <a:t/>
            </a:r>
            <a:br>
              <a:rPr lang="ru-RU" sz="1600" dirty="0">
                <a:effectLst/>
              </a:rPr>
            </a:br>
            <a:r>
              <a:rPr lang="ru-RU" sz="1600" b="1" dirty="0" smtClean="0">
                <a:effectLst/>
                <a:hlinkClick r:id="rId3"/>
              </a:rPr>
              <a:t>Федеральный закон </a:t>
            </a:r>
            <a:r>
              <a:rPr lang="ru-RU" sz="1600" b="1" dirty="0">
                <a:effectLst/>
                <a:hlinkClick r:id="rId3"/>
              </a:rPr>
              <a:t>от 17.01.1992 N 2202-1 "О прокуратуре Российской </a:t>
            </a:r>
            <a:r>
              <a:rPr lang="ru-RU" sz="1600" b="1" dirty="0" smtClean="0">
                <a:effectLst/>
                <a:hlinkClick r:id="rId3"/>
              </a:rPr>
              <a:t>Федерации</a:t>
            </a:r>
            <a:r>
              <a:rPr lang="ru-RU" sz="1600" b="1" dirty="0">
                <a:effectLst/>
                <a:hlinkClick r:id="rId3"/>
              </a:rPr>
              <a:t> </a:t>
            </a:r>
            <a:r>
              <a:rPr lang="ru-RU" sz="1600" b="1" dirty="0" smtClean="0">
                <a:effectLst/>
                <a:hlinkClick r:id="rId3"/>
              </a:rPr>
              <a:t>«</a:t>
            </a:r>
            <a:r>
              <a:rPr lang="ru-RU" sz="1600" b="1" dirty="0" smtClean="0">
                <a:effectLst/>
              </a:rPr>
              <a:t/>
            </a:r>
            <a:br>
              <a:rPr lang="ru-RU" sz="1600" b="1" dirty="0" smtClean="0">
                <a:effectLst/>
              </a:rPr>
            </a:br>
            <a:r>
              <a:rPr lang="ru-RU" sz="1600" b="1" dirty="0">
                <a:effectLst/>
              </a:rPr>
              <a:t/>
            </a:r>
            <a:br>
              <a:rPr lang="ru-RU" sz="1600" b="1" dirty="0">
                <a:effectLst/>
              </a:rPr>
            </a:br>
            <a:r>
              <a:rPr lang="ru-RU" sz="1600" b="1" dirty="0" smtClean="0">
                <a:effectLst/>
              </a:rPr>
              <a:t>Данные полномочия мы стараемся выполнять с честью!</a:t>
            </a:r>
            <a:endParaRPr lang="ru-RU" sz="16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4032448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429000"/>
            <a:ext cx="4032448" cy="2901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26462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539552" y="404664"/>
            <a:ext cx="8208912" cy="3938737"/>
          </a:xfrm>
        </p:spPr>
        <p:txBody>
          <a:bodyPr>
            <a:normAutofit/>
          </a:bodyPr>
          <a:lstStyle/>
          <a:p>
            <a:pPr marL="18288" indent="0" algn="ctr">
              <a:buNone/>
            </a:pPr>
            <a:r>
              <a:rPr lang="ru-RU" sz="2000" dirty="0">
                <a:effectLst/>
              </a:rPr>
              <a:t>Прокуратура Российской Федерации - единая федеральная централизованная система органов, осуществляющих надзор за соблюдением </a:t>
            </a:r>
            <a:r>
              <a:rPr lang="ru-RU" sz="2000" dirty="0" smtClean="0">
                <a:effectLst/>
              </a:rPr>
              <a:t>Конституции</a:t>
            </a:r>
            <a:r>
              <a:rPr lang="ru-RU" sz="2000" dirty="0">
                <a:effectLst/>
              </a:rPr>
              <a:t> Российской Федерации и исполнением законов, надзор за соблюдением прав и свобод человека и гражданина, уголовное преследование в соответствии со своими полномочиями, а также выполняющих иные функции.</a:t>
            </a:r>
            <a:endParaRPr lang="ru-RU" sz="2000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000" dirty="0" smtClean="0">
                <a:effectLst/>
                <a:hlinkClick r:id="rId2"/>
              </a:rPr>
              <a:t>Часть 1  статьи 1 Федерального закона от 17.01.1992 N 2202-1 (ред. От 01.07.2021) "О прокуратуре Российской Федерации" 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697997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716016" y="3429000"/>
            <a:ext cx="3888430" cy="3240360"/>
          </a:xfrm>
        </p:spPr>
        <p:txBody>
          <a:bodyPr/>
          <a:lstStyle/>
          <a:p>
            <a:pPr algn="ctr"/>
            <a:r>
              <a:rPr lang="ru-RU" sz="1800" dirty="0" smtClean="0"/>
              <a:t>Защита прав граждан - приоритет в работе городской прокуратуры. </a:t>
            </a:r>
            <a:br>
              <a:rPr lang="ru-RU" sz="1800" dirty="0" smtClean="0"/>
            </a:br>
            <a:r>
              <a:rPr lang="ru-RU" sz="1800" dirty="0" smtClean="0"/>
              <a:t>Прием граждан  в прокуратуре города, а также по месту  их работы</a:t>
            </a:r>
            <a:r>
              <a:rPr lang="ru-RU" sz="1800" dirty="0"/>
              <a:t> </a:t>
            </a:r>
            <a:r>
              <a:rPr lang="ru-RU" sz="1800" dirty="0" smtClean="0"/>
              <a:t>и  жительства,  помощь в решении их проблем, особенно помощь социально незащищенным категориям – одна из наших главных задач.</a:t>
            </a:r>
            <a:br>
              <a:rPr lang="ru-RU" sz="1800" dirty="0" smtClean="0"/>
            </a:br>
            <a:endParaRPr lang="ru-RU" sz="18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4032448" cy="2916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56" y="3471519"/>
            <a:ext cx="4012704" cy="3009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526103" y="-45387"/>
            <a:ext cx="2916324" cy="3240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12876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9552" y="170233"/>
            <a:ext cx="4114800" cy="2743200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860032" y="3136330"/>
            <a:ext cx="3888432" cy="3389014"/>
          </a:xfrm>
        </p:spPr>
        <p:txBody>
          <a:bodyPr/>
          <a:lstStyle/>
          <a:p>
            <a:pPr algn="ctr"/>
            <a:r>
              <a:rPr lang="ru-RU" sz="1500" dirty="0" smtClean="0"/>
              <a:t>Наряду с основными направлениями надзора своими задачами прокуратура города Кургана считает правовое просвещение и правовое информирование школьников и студентов, взрослого населения по вопросам противодействия коррупции, </a:t>
            </a:r>
            <a:r>
              <a:rPr lang="ru-RU" sz="1500" dirty="0" err="1" smtClean="0"/>
              <a:t>наркопреступлениям</a:t>
            </a:r>
            <a:r>
              <a:rPr lang="ru-RU" sz="1500" dirty="0" smtClean="0"/>
              <a:t>, терроризму и экстремизму, преступности в целом, информирование граждан о правах и обязанностях, предоставляемых льготах и т.д. </a:t>
            </a:r>
            <a:br>
              <a:rPr lang="ru-RU" sz="1500" dirty="0" smtClean="0"/>
            </a:br>
            <a:r>
              <a:rPr lang="ru-RU" sz="1500" dirty="0" smtClean="0"/>
              <a:t>Эти задачи выполняются каждодневно в учебных и трудовых коллективах.</a:t>
            </a:r>
            <a:endParaRPr lang="ru-RU" sz="1500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16632"/>
            <a:ext cx="3816424" cy="2796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106883"/>
            <a:ext cx="4104456" cy="3076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85117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6632"/>
            <a:ext cx="3996444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16632"/>
            <a:ext cx="3991968" cy="2723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14636" y="2950944"/>
            <a:ext cx="3900904" cy="36799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2783" y="2924944"/>
            <a:ext cx="3891665" cy="3805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47493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043608" y="3284984"/>
            <a:ext cx="7543800" cy="3456384"/>
          </a:xfrm>
        </p:spPr>
        <p:txBody>
          <a:bodyPr/>
          <a:lstStyle/>
          <a:p>
            <a:pPr algn="ctr"/>
            <a:r>
              <a:rPr lang="ru-RU" sz="1600" dirty="0" smtClean="0">
                <a:effectLst/>
              </a:rPr>
              <a:t>В рамках социально </a:t>
            </a:r>
            <a:r>
              <a:rPr lang="ru-RU" sz="1600" dirty="0">
                <a:effectLst/>
              </a:rPr>
              <a:t>– просветительского проекта «Уроки с прокурором</a:t>
            </a:r>
            <a:r>
              <a:rPr lang="ru-RU" sz="1600" dirty="0" smtClean="0">
                <a:effectLst/>
              </a:rPr>
              <a:t>» прокуратура города Кургана курирует  муниципальное бюджетное  образовательное учреждение «Центр образования». Для учеников названного учебного заведения на системной основе проводятся уроки, лекции, круглые столы , дискуссионные клубы и викторины по правовой тематике.</a:t>
            </a:r>
            <a:r>
              <a:rPr lang="ru-RU" sz="1600" dirty="0">
                <a:effectLst/>
              </a:rPr>
              <a:t> </a:t>
            </a:r>
            <a:r>
              <a:rPr lang="ru-RU" sz="1600" dirty="0" smtClean="0">
                <a:effectLst/>
              </a:rPr>
              <a:t/>
            </a:r>
            <a:br>
              <a:rPr lang="ru-RU" sz="1600" dirty="0" smtClean="0">
                <a:effectLst/>
              </a:rPr>
            </a:br>
            <a:r>
              <a:rPr lang="ru-RU" sz="1600" dirty="0" smtClean="0">
                <a:effectLst/>
              </a:rPr>
              <a:t>Стала уже доброй традицией ежегодная встреча руководства прокуратуры города Кургана 1 сентября с учениками Центра, проведение открытых уроков о Конституции Российской Федерации, правах и обязанностях несовершеннолетних.</a:t>
            </a:r>
            <a:br>
              <a:rPr lang="ru-RU" sz="1600" dirty="0" smtClean="0">
                <a:effectLst/>
              </a:rPr>
            </a:br>
            <a:r>
              <a:rPr lang="ru-RU" sz="1600" dirty="0" smtClean="0">
                <a:effectLst/>
              </a:rPr>
              <a:t/>
            </a:r>
            <a:br>
              <a:rPr lang="ru-RU" sz="1600" dirty="0" smtClean="0">
                <a:effectLst/>
              </a:rPr>
            </a:br>
            <a:endParaRPr lang="ru-RU" sz="16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4248472" cy="2918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26760"/>
            <a:ext cx="4329653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182879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076056" y="3501008"/>
            <a:ext cx="3888432" cy="3168352"/>
          </a:xfrm>
        </p:spPr>
        <p:txBody>
          <a:bodyPr/>
          <a:lstStyle/>
          <a:p>
            <a:pPr algn="ctr"/>
            <a:r>
              <a:rPr lang="ru-RU" sz="1600" dirty="0">
                <a:effectLst/>
              </a:rPr>
              <a:t>Правовое воспитание и просвещение несовершеннолетних было бы неполным без привития детям как основ законопослушного поведения, так и </a:t>
            </a:r>
            <a:r>
              <a:rPr lang="ru-RU" sz="1600" dirty="0" smtClean="0">
                <a:effectLst/>
              </a:rPr>
              <a:t>патриотизма, человечности</a:t>
            </a:r>
            <a:r>
              <a:rPr lang="ru-RU" sz="1600" dirty="0">
                <a:effectLst/>
              </a:rPr>
              <a:t>, доброты и </a:t>
            </a:r>
            <a:r>
              <a:rPr lang="ru-RU" sz="1600" dirty="0" smtClean="0">
                <a:effectLst/>
              </a:rPr>
              <a:t>милосердия. Сотрудники прокуратуры города Кургана совместно с учениками Центра образования и их педагогами участвую в прохождении Бессмертного полка, навещают ветеранов на дому, поздравляют их с праздниками и вручают подарки.</a:t>
            </a:r>
            <a:endParaRPr lang="ru-RU" sz="1600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116632"/>
            <a:ext cx="4608512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16633"/>
            <a:ext cx="4032448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429000"/>
            <a:ext cx="4581887" cy="3345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258558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 flipH="1">
            <a:off x="4644008" y="3717032"/>
            <a:ext cx="4392488" cy="2520280"/>
          </a:xfrm>
        </p:spPr>
        <p:txBody>
          <a:bodyPr/>
          <a:lstStyle/>
          <a:p>
            <a:pPr algn="ctr"/>
            <a:r>
              <a:rPr lang="ru-RU" sz="1800" dirty="0" smtClean="0"/>
              <a:t>В преддверии Дня пожилых людей уже не один год сотрудники городской прокуратуры совместно с учениками Центра поздравляют ветеранов с праздником и вручают разъяснительные материалы об их льготах.</a:t>
            </a:r>
            <a:br>
              <a:rPr lang="ru-RU" sz="1800" dirty="0" smtClean="0"/>
            </a:br>
            <a:endParaRPr lang="ru-RU" sz="1800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5076564" cy="3384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161192" y="-5427984"/>
            <a:ext cx="2700000" cy="18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16632"/>
            <a:ext cx="3744416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789040"/>
            <a:ext cx="4032448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925567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860032" y="3717032"/>
            <a:ext cx="4032448" cy="3024336"/>
          </a:xfrm>
        </p:spPr>
        <p:txBody>
          <a:bodyPr/>
          <a:lstStyle/>
          <a:p>
            <a:pPr algn="ctr"/>
            <a:r>
              <a:rPr lang="ru-RU" sz="1400" dirty="0" smtClean="0"/>
              <a:t>В разряд традиций входит и помощь братьям нашим меньшим, находящимся в приютах для бездомных животных. </a:t>
            </a:r>
            <a:r>
              <a:rPr lang="ru-RU" sz="1400" dirty="0" smtClean="0">
                <a:effectLst/>
              </a:rPr>
              <a:t>В текущем году в Центре </a:t>
            </a:r>
            <a:r>
              <a:rPr lang="ru-RU" sz="1400" dirty="0">
                <a:effectLst/>
              </a:rPr>
              <a:t>образования ребятами изготовлена собачья будка. В школе была установлена «КОРОБКА ДОБРА», куда дети приносили продукты для собак, одеяла и другие принадлежности для утепления будок. На средства, собранные сотрудниками прокуратуры города Кургана был приобретен корм для находящихся там собак, ошейники и поводки для выгула </a:t>
            </a:r>
            <a:r>
              <a:rPr lang="ru-RU" sz="1400" dirty="0" smtClean="0">
                <a:effectLst/>
              </a:rPr>
              <a:t>животных а также  еще 5 будок. </a:t>
            </a:r>
            <a:r>
              <a:rPr lang="ru-RU" sz="1400" b="1" dirty="0">
                <a:effectLst/>
              </a:rPr>
              <a:t/>
            </a:r>
            <a:br>
              <a:rPr lang="ru-RU" sz="1400" b="1" dirty="0">
                <a:effectLst/>
              </a:rPr>
            </a:br>
            <a:endParaRPr lang="ru-RU" sz="1400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79512" y="548680"/>
            <a:ext cx="4248471" cy="3002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407" y="3717032"/>
            <a:ext cx="4305593" cy="2699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620688"/>
            <a:ext cx="4176464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173188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932040" y="3429000"/>
            <a:ext cx="3816424" cy="2952328"/>
          </a:xfrm>
        </p:spPr>
        <p:txBody>
          <a:bodyPr/>
          <a:lstStyle/>
          <a:p>
            <a:pPr algn="ctr"/>
            <a:r>
              <a:rPr lang="ru-RU" sz="1800" dirty="0" smtClean="0"/>
              <a:t>Совместно с учениками Центра образования сотрудникам и прокуратуры проводятся мероприятия по облагораживанию горда, производятся уборка парков, высадка деревьев.</a:t>
            </a:r>
            <a:br>
              <a:rPr lang="ru-RU" sz="1800" dirty="0" smtClean="0"/>
            </a:br>
            <a:r>
              <a:rPr lang="ru-RU" sz="1800" dirty="0"/>
              <a:t/>
            </a:r>
            <a:br>
              <a:rPr lang="ru-RU" sz="1800" dirty="0"/>
            </a:br>
            <a:endParaRPr lang="ru-RU" sz="1800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295823"/>
            <a:ext cx="3991196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5" y="116632"/>
            <a:ext cx="3960441" cy="3096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4135212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514166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851920" y="3302040"/>
            <a:ext cx="4968552" cy="3295312"/>
          </a:xfrm>
        </p:spPr>
        <p:txBody>
          <a:bodyPr/>
          <a:lstStyle/>
          <a:p>
            <a:pPr algn="ctr"/>
            <a:r>
              <a:rPr lang="ru-RU" sz="2400" dirty="0" smtClean="0"/>
              <a:t>Не остаются в стороне сотрудники городской прокуратуры и при проведении экологических акций, очистке парков и леса вблизи города Кургана от мусора.</a:t>
            </a:r>
            <a:br>
              <a:rPr lang="ru-RU" sz="2400" dirty="0" smtClean="0"/>
            </a:br>
            <a:r>
              <a:rPr lang="ru-RU" sz="2400" dirty="0"/>
              <a:t/>
            </a:r>
            <a:br>
              <a:rPr lang="ru-RU" sz="2400" dirty="0"/>
            </a:br>
            <a:endParaRPr lang="ru-RU" sz="24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04664"/>
            <a:ext cx="4176464" cy="2766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11985" y="3729608"/>
            <a:ext cx="3528391" cy="26732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3408" y="404664"/>
            <a:ext cx="4104456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3057650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39552" y="5373216"/>
            <a:ext cx="8208912" cy="1224136"/>
          </a:xfrm>
        </p:spPr>
        <p:txBody>
          <a:bodyPr/>
          <a:lstStyle/>
          <a:p>
            <a:pPr algn="ctr"/>
            <a:r>
              <a:rPr lang="ru-RU" sz="1800" dirty="0" smtClean="0"/>
              <a:t>Наряду с повседневной деятельностью, сотрудники прокуратуры города Кургана </a:t>
            </a:r>
            <a:br>
              <a:rPr lang="ru-RU" sz="1800" dirty="0" smtClean="0"/>
            </a:br>
            <a:r>
              <a:rPr lang="ru-RU" sz="1800" dirty="0" smtClean="0"/>
              <a:t>стараются найти время и принять участие  в спортивных мероприятиях.</a:t>
            </a:r>
            <a:br>
              <a:rPr lang="ru-RU" sz="1800" dirty="0" smtClean="0"/>
            </a:br>
            <a:endParaRPr lang="ru-RU" sz="1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3048" y="-10324528"/>
            <a:ext cx="18000000" cy="120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88640"/>
            <a:ext cx="3348372" cy="22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88640"/>
            <a:ext cx="3384376" cy="22658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708920"/>
            <a:ext cx="3630686" cy="2420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346" y="2708920"/>
            <a:ext cx="3673859" cy="2449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86368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755576" y="692696"/>
            <a:ext cx="7762056" cy="5911551"/>
          </a:xfrm>
        </p:spPr>
        <p:txBody>
          <a:bodyPr>
            <a:normAutofit fontScale="92500"/>
          </a:bodyPr>
          <a:lstStyle/>
          <a:p>
            <a:pPr marL="18288" indent="0" algn="just">
              <a:buNone/>
            </a:pPr>
            <a:r>
              <a:rPr lang="ru-RU" dirty="0" smtClean="0">
                <a:effectLst/>
              </a:rPr>
              <a:t>	Прокуратура </a:t>
            </a:r>
            <a:r>
              <a:rPr lang="ru-RU" dirty="0">
                <a:effectLst/>
              </a:rPr>
              <a:t>города Кургана была создана с момента образования Курганской области – в 1943 году.</a:t>
            </a:r>
          </a:p>
          <a:p>
            <a:pPr marL="18288" indent="0" algn="just">
              <a:buNone/>
            </a:pPr>
            <a:r>
              <a:rPr lang="ru-RU" dirty="0" smtClean="0">
                <a:effectLst/>
              </a:rPr>
              <a:t>	Первоначально </a:t>
            </a:r>
            <a:r>
              <a:rPr lang="ru-RU" dirty="0">
                <a:effectLst/>
              </a:rPr>
              <a:t>прокуратура города Кургана располагалась по ул. Куйбышева, 53 (в настоящее время данное здание не сохранилось), по ул. Советская, 88 (в настоящее время находится территориальное управление </a:t>
            </a:r>
            <a:r>
              <a:rPr lang="ru-RU" dirty="0" err="1">
                <a:effectLst/>
              </a:rPr>
              <a:t>Росфиннадзора</a:t>
            </a:r>
            <a:r>
              <a:rPr lang="ru-RU" dirty="0">
                <a:effectLst/>
              </a:rPr>
              <a:t>). </a:t>
            </a:r>
            <a:endParaRPr lang="ru-RU" dirty="0" smtClean="0">
              <a:effectLst/>
            </a:endParaRPr>
          </a:p>
          <a:p>
            <a:pPr marL="18288" indent="0" algn="just">
              <a:buNone/>
            </a:pPr>
            <a:r>
              <a:rPr lang="ru-RU" dirty="0">
                <a:effectLst/>
              </a:rPr>
              <a:t>	</a:t>
            </a:r>
            <a:r>
              <a:rPr lang="ru-RU" dirty="0" smtClean="0">
                <a:effectLst/>
              </a:rPr>
              <a:t>В </a:t>
            </a:r>
            <a:r>
              <a:rPr lang="ru-RU" dirty="0">
                <a:effectLst/>
              </a:rPr>
              <a:t>1972 году было сдано в эксплуатацию 3-х этажное здание по ул. Климова, 63 в котором разместились областная и городская прокуратуры. До переименования в 1959 году улица, на которой стоит здание прокуратуры города Кургана, называлась Большой Береговой, Большой </a:t>
            </a:r>
            <a:r>
              <a:rPr lang="ru-RU" dirty="0" err="1">
                <a:effectLst/>
              </a:rPr>
              <a:t>Прожектированной</a:t>
            </a:r>
            <a:r>
              <a:rPr lang="ru-RU" dirty="0">
                <a:effectLst/>
              </a:rPr>
              <a:t>, Большой. </a:t>
            </a:r>
            <a:endParaRPr lang="ru-RU" dirty="0" smtClean="0">
              <a:effectLst/>
            </a:endParaRPr>
          </a:p>
          <a:p>
            <a:pPr marL="18288" indent="0" algn="just">
              <a:buNone/>
            </a:pPr>
            <a:r>
              <a:rPr lang="ru-RU" dirty="0">
                <a:effectLst/>
              </a:rPr>
              <a:t>	</a:t>
            </a:r>
            <a:r>
              <a:rPr lang="ru-RU" dirty="0" smtClean="0">
                <a:effectLst/>
              </a:rPr>
              <a:t>В </a:t>
            </a:r>
            <a:r>
              <a:rPr lang="ru-RU" dirty="0">
                <a:effectLst/>
              </a:rPr>
              <a:t>августе 1959 года, в ознаменование 40-летия освобождения города  Кургана от белогвардейцев и в память о первом председателе РКП(б) Климове А.П. улице присвоено его имя. В период с 1991 года по 1998 год прокуратура города Кургана размещалась в здании по ул. Красина, 57</a:t>
            </a:r>
            <a:r>
              <a:rPr lang="ru-RU" dirty="0" smtClean="0">
                <a:effectLst/>
              </a:rPr>
              <a:t>. </a:t>
            </a:r>
          </a:p>
          <a:p>
            <a:pPr marL="18288" indent="0" algn="just">
              <a:buNone/>
            </a:pPr>
            <a:r>
              <a:rPr lang="ru-RU" dirty="0">
                <a:effectLst/>
              </a:rPr>
              <a:t>	</a:t>
            </a:r>
            <a:r>
              <a:rPr lang="ru-RU" dirty="0" smtClean="0">
                <a:effectLst/>
              </a:rPr>
              <a:t>С ноября 2020  городская прокуратура вновь расположена по этому </a:t>
            </a:r>
            <a:r>
              <a:rPr lang="ru-RU" dirty="0">
                <a:effectLst/>
              </a:rPr>
              <a:t>адресу - по ул. Красина, 57.</a:t>
            </a:r>
          </a:p>
          <a:p>
            <a:pPr marL="18288" indent="0" algn="just">
              <a:buNone/>
            </a:pPr>
            <a:r>
              <a:rPr lang="ru-RU" dirty="0">
                <a:effectLst/>
              </a:rPr>
              <a:t> 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5812529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79512" y="836712"/>
            <a:ext cx="8640960" cy="6520171"/>
          </a:xfrm>
        </p:spPr>
        <p:txBody>
          <a:bodyPr>
            <a:normAutofit/>
          </a:bodyPr>
          <a:lstStyle/>
          <a:p>
            <a:pPr marL="18288" indent="0" algn="ctr">
              <a:buNone/>
            </a:pPr>
            <a:r>
              <a:rPr lang="ru-RU" sz="1800" b="1" dirty="0" smtClean="0">
                <a:effectLst/>
              </a:rPr>
              <a:t>Данная презентация рассказывает о буднях прокуратуры города Кургана и посвящена 300-летию </a:t>
            </a:r>
            <a:r>
              <a:rPr lang="ru-RU" sz="1800" b="1" dirty="0">
                <a:effectLst/>
              </a:rPr>
              <a:t>Российской </a:t>
            </a:r>
            <a:r>
              <a:rPr lang="ru-RU" sz="1800" b="1" dirty="0" smtClean="0">
                <a:effectLst/>
              </a:rPr>
              <a:t>прокуратуры.</a:t>
            </a:r>
          </a:p>
          <a:p>
            <a:pPr marL="18288" indent="0" algn="ctr">
              <a:buNone/>
            </a:pPr>
            <a:r>
              <a:rPr lang="ru-RU" sz="1800" b="1" dirty="0" smtClean="0">
                <a:effectLst/>
              </a:rPr>
              <a:t>Сотрудники прокуратуры г. Кургана поздравляют своих коллег  </a:t>
            </a:r>
            <a:r>
              <a:rPr lang="ru-RU" sz="1800" b="1" dirty="0">
                <a:effectLst/>
              </a:rPr>
              <a:t>с </a:t>
            </a:r>
            <a:r>
              <a:rPr lang="ru-RU" sz="1800" b="1" dirty="0" smtClean="0">
                <a:effectLst/>
              </a:rPr>
              <a:t>этим праздником!</a:t>
            </a:r>
            <a:endParaRPr lang="ru-RU" sz="1800" dirty="0">
              <a:effectLst/>
            </a:endParaRPr>
          </a:p>
          <a:p>
            <a:pPr marL="18288" indent="0" algn="ctr">
              <a:buNone/>
            </a:pPr>
            <a:r>
              <a:rPr lang="ru-RU" sz="1800" b="1" dirty="0">
                <a:effectLst/>
              </a:rPr>
              <a:t>Этот праздник – искренняя дань уважения государства и общества тем, кто посвятил себя защите прав и свобод граждан, обеспечению интересов державы. Охранять законность и правопорядок – одна из наиболее почетных и ответственных задач, и Вы с честью справляетесь со всеми трудностями, которыми изобилует наша работа. Пусть в ней будет как можно больше светлых моментов, подобных этому торжественному празднику! Крепкого Вам здоровья, успехов и счастья</a:t>
            </a:r>
            <a:r>
              <a:rPr lang="ru-RU" sz="1800" b="1" dirty="0" smtClean="0">
                <a:effectLst/>
              </a:rPr>
              <a:t>!</a:t>
            </a:r>
          </a:p>
          <a:p>
            <a:pPr marL="18288" indent="0" algn="ctr">
              <a:buNone/>
            </a:pPr>
            <a:endParaRPr lang="ru-RU" sz="1800" b="1" dirty="0">
              <a:effectLst/>
            </a:endParaRPr>
          </a:p>
          <a:p>
            <a:pPr marL="18288" indent="0" algn="ctr">
              <a:buNone/>
            </a:pPr>
            <a:endParaRPr lang="ru-RU" sz="1800" b="1" dirty="0" smtClean="0">
              <a:effectLst/>
            </a:endParaRPr>
          </a:p>
          <a:p>
            <a:pPr marL="18288" indent="0" algn="ctr">
              <a:buNone/>
            </a:pPr>
            <a:endParaRPr lang="ru-RU" sz="1800" b="1" dirty="0">
              <a:effectLst/>
            </a:endParaRPr>
          </a:p>
          <a:p>
            <a:pPr marL="18288" indent="0" algn="ctr">
              <a:buNone/>
            </a:pPr>
            <a:endParaRPr lang="ru-RU" sz="1800" b="1" dirty="0" smtClean="0">
              <a:effectLst/>
            </a:endParaRPr>
          </a:p>
          <a:p>
            <a:pPr marL="18288" indent="0" algn="ctr">
              <a:buNone/>
            </a:pPr>
            <a:endParaRPr lang="ru-RU" sz="1800" b="1" dirty="0">
              <a:effectLst/>
            </a:endParaRPr>
          </a:p>
          <a:p>
            <a:pPr marL="18288" indent="0" algn="ctr">
              <a:buNone/>
            </a:pPr>
            <a:endParaRPr lang="ru-RU" sz="1800" dirty="0">
              <a:effectLst/>
            </a:endParaRPr>
          </a:p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4509120"/>
            <a:ext cx="3096344" cy="20642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424825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95536" y="692696"/>
            <a:ext cx="8568952" cy="5983559"/>
          </a:xfrm>
        </p:spPr>
        <p:txBody>
          <a:bodyPr>
            <a:normAutofit/>
          </a:bodyPr>
          <a:lstStyle/>
          <a:p>
            <a:pPr marL="18288" indent="0" algn="ctr">
              <a:buNone/>
            </a:pPr>
            <a:r>
              <a:rPr lang="ru-RU" sz="2400" dirty="0"/>
              <a:t>Сотрудники прокуратуры города Кургана будут рады проконсультировать </a:t>
            </a:r>
            <a:r>
              <a:rPr lang="ru-RU" sz="2400" dirty="0" smtClean="0"/>
              <a:t>граждан  </a:t>
            </a:r>
            <a:r>
              <a:rPr lang="ru-RU" sz="2400" dirty="0"/>
              <a:t>по всем интересующим их вопросам на личном приеме  по адресу: г. Курган, ул. Красина, д. 57 с 09.00 до 18.00, в пятницу с 9.00 до </a:t>
            </a:r>
            <a:r>
              <a:rPr lang="ru-RU" sz="2400" dirty="0" smtClean="0"/>
              <a:t>16.45, а также каждую субботу с 10.00 до 12.00. </a:t>
            </a: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/>
              <a:t>Вы можете также направлять письменные обращения прокурору города Кургана по адресу: 640026, г. Курган, ул. Красина, д. 57.</a:t>
            </a:r>
            <a:br>
              <a:rPr lang="ru-RU" sz="2400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437364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57200" y="5445224"/>
            <a:ext cx="8229600" cy="1152128"/>
          </a:xfrm>
        </p:spPr>
        <p:txBody>
          <a:bodyPr>
            <a:normAutofit/>
          </a:bodyPr>
          <a:lstStyle/>
          <a:p>
            <a:pPr marL="18288" indent="0" algn="ctr">
              <a:buNone/>
            </a:pPr>
            <a:r>
              <a:rPr lang="ru-RU" sz="1400" b="1" dirty="0" smtClean="0"/>
              <a:t>Здание прокуратуры г. Кургана, ул. Климова, д. 63, 2006 год</a:t>
            </a:r>
            <a:endParaRPr lang="ru-RU" sz="1400" dirty="0" smtClean="0"/>
          </a:p>
          <a:p>
            <a:pPr algn="ctr"/>
            <a:endParaRPr lang="ru-RU" sz="1400" dirty="0"/>
          </a:p>
          <a:p>
            <a:r>
              <a:rPr lang="ru-RU" sz="1400" dirty="0"/>
              <a:t> </a:t>
            </a:r>
          </a:p>
          <a:p>
            <a:endParaRPr lang="ru-RU" sz="1400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95536" y="-243408"/>
            <a:ext cx="8291264" cy="1254968"/>
          </a:xfrm>
        </p:spPr>
        <p:txBody>
          <a:bodyPr>
            <a:normAutofit/>
          </a:bodyPr>
          <a:lstStyle/>
          <a:p>
            <a:pPr algn="ctr"/>
            <a:r>
              <a:rPr lang="ru-RU" sz="1400" b="1" dirty="0"/>
              <a:t>В 1972 году сдано в эксплуатацию 3-этажное здание по улице Климова,63, </a:t>
            </a:r>
            <a:r>
              <a:rPr lang="ru-RU" sz="1400" dirty="0"/>
              <a:t/>
            </a:r>
            <a:br>
              <a:rPr lang="ru-RU" sz="1400" dirty="0"/>
            </a:br>
            <a:r>
              <a:rPr lang="ru-RU" sz="1400" b="1" dirty="0"/>
              <a:t>в котором </a:t>
            </a:r>
            <a:r>
              <a:rPr lang="ru-RU" sz="1400" b="1" dirty="0" smtClean="0"/>
              <a:t>  разместились </a:t>
            </a:r>
            <a:r>
              <a:rPr lang="ru-RU" sz="1400" b="1" dirty="0"/>
              <a:t>областная и городская прокуратуры</a:t>
            </a:r>
            <a:endParaRPr lang="ru-RU" sz="1400" dirty="0"/>
          </a:p>
        </p:txBody>
      </p:sp>
      <p:pic>
        <p:nvPicPr>
          <p:cNvPr id="4" name="Рисунок 3" descr="C:\Users\proc\Desktop\фото\Архив\Г26А Здание областной прокуратуры по улице Климова, 90-ые годы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120" y="1656080"/>
            <a:ext cx="5445760" cy="35458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827365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77240" y="5661248"/>
            <a:ext cx="7543800" cy="864096"/>
          </a:xfrm>
        </p:spPr>
        <p:txBody>
          <a:bodyPr/>
          <a:lstStyle/>
          <a:p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 smtClean="0"/>
              <a:t>Прокуратура г. Кургана, ул. Климова, 63, 2019 год</a:t>
            </a:r>
            <a:endParaRPr lang="ru-RU" sz="2400" dirty="0"/>
          </a:p>
        </p:txBody>
      </p:sp>
      <p:pic>
        <p:nvPicPr>
          <p:cNvPr id="4" name="Объект 3" descr="C:\Users\proc\Desktop\фото\Архив\IMG_9131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764704"/>
            <a:ext cx="8712968" cy="46085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166399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27584" y="5661248"/>
            <a:ext cx="7543800" cy="914400"/>
          </a:xfrm>
        </p:spPr>
        <p:txBody>
          <a:bodyPr/>
          <a:lstStyle/>
          <a:p>
            <a:pPr algn="ctr"/>
            <a:r>
              <a:rPr lang="ru-RU" sz="2000" dirty="0" smtClean="0"/>
              <a:t>Здание прокуратуры города Кургана, ул. Красина, 57</a:t>
            </a:r>
            <a:br>
              <a:rPr lang="ru-RU" sz="2000" dirty="0" smtClean="0"/>
            </a:br>
            <a:endParaRPr lang="ru-RU" sz="20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249" y="620688"/>
            <a:ext cx="8321215" cy="4824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427479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79512" y="116632"/>
            <a:ext cx="8712968" cy="6336704"/>
          </a:xfrm>
        </p:spPr>
        <p:txBody>
          <a:bodyPr>
            <a:normAutofit fontScale="77500" lnSpcReduction="20000"/>
          </a:bodyPr>
          <a:lstStyle/>
          <a:p>
            <a:pPr marL="18288" indent="0" algn="ctr">
              <a:buNone/>
            </a:pPr>
            <a:r>
              <a:rPr lang="ru-RU" dirty="0" smtClean="0">
                <a:effectLst/>
              </a:rPr>
              <a:t>	Первым </a:t>
            </a:r>
            <a:r>
              <a:rPr lang="ru-RU" dirty="0">
                <a:effectLst/>
              </a:rPr>
              <a:t>прокурором города Кургана был назначен ВЕСНИН Петр Алексеевич, в ноябре 1948 года освобожден от должности прокурора города Кургана в связи с истечением конституционного срока.</a:t>
            </a:r>
          </a:p>
          <a:p>
            <a:pPr marL="18288" indent="0" algn="ctr">
              <a:buNone/>
            </a:pPr>
            <a:r>
              <a:rPr lang="ru-RU" dirty="0" smtClean="0">
                <a:effectLst/>
              </a:rPr>
              <a:t>	В </a:t>
            </a:r>
            <a:r>
              <a:rPr lang="ru-RU" dirty="0">
                <a:effectLst/>
              </a:rPr>
              <a:t>период с 1948 – 1949г.г. должность прокурора города Кургана занимал ПРИДАННИКОВ Степан Петрович, </a:t>
            </a:r>
          </a:p>
          <a:p>
            <a:pPr marL="18288" indent="0" algn="ctr">
              <a:buNone/>
            </a:pPr>
            <a:r>
              <a:rPr lang="ru-RU" dirty="0" smtClean="0">
                <a:effectLst/>
              </a:rPr>
              <a:t> с </a:t>
            </a:r>
            <a:r>
              <a:rPr lang="ru-RU" dirty="0">
                <a:effectLst/>
              </a:rPr>
              <a:t>1949 – по 1953 </a:t>
            </a:r>
            <a:r>
              <a:rPr lang="ru-RU" dirty="0" err="1">
                <a:effectLst/>
              </a:rPr>
              <a:t>г.г</a:t>
            </a:r>
            <a:r>
              <a:rPr lang="ru-RU" dirty="0">
                <a:effectLst/>
              </a:rPr>
              <a:t>. – АЛЕНЬКИН Иван Степанович (младший советник юстиции), </a:t>
            </a:r>
          </a:p>
          <a:p>
            <a:pPr marL="18288" indent="0" algn="ctr">
              <a:buNone/>
            </a:pPr>
            <a:r>
              <a:rPr lang="ru-RU" dirty="0">
                <a:effectLst/>
              </a:rPr>
              <a:t>с 1953 – по 1961 </a:t>
            </a:r>
            <a:r>
              <a:rPr lang="ru-RU" dirty="0" err="1">
                <a:effectLst/>
              </a:rPr>
              <a:t>г.г</a:t>
            </a:r>
            <a:r>
              <a:rPr lang="ru-RU" dirty="0">
                <a:effectLst/>
              </a:rPr>
              <a:t>. – ШАТАЛОВ Николай Акимович (старший советник юстиции),</a:t>
            </a:r>
          </a:p>
          <a:p>
            <a:pPr marL="18288" indent="0" algn="ctr">
              <a:buNone/>
            </a:pPr>
            <a:r>
              <a:rPr lang="ru-RU" dirty="0">
                <a:effectLst/>
              </a:rPr>
              <a:t>с 1961 – по 1963 Г.Г. – СПЕРАНСКИЙ Алексей Николаевич (советник юстиции),</a:t>
            </a:r>
          </a:p>
          <a:p>
            <a:pPr marL="18288" indent="0" algn="ctr">
              <a:buNone/>
            </a:pPr>
            <a:r>
              <a:rPr lang="ru-RU" dirty="0">
                <a:effectLst/>
              </a:rPr>
              <a:t>с 1963 по 1982г.г. – БУТАКОВ Александр Кириллович (старший советник юстиции, заслуженный юрист РСФСР),</a:t>
            </a:r>
          </a:p>
          <a:p>
            <a:pPr marL="18288" indent="0" algn="ctr">
              <a:buNone/>
            </a:pPr>
            <a:r>
              <a:rPr lang="ru-RU" dirty="0">
                <a:effectLst/>
              </a:rPr>
              <a:t>с 1982 – по 1988 </a:t>
            </a:r>
            <a:r>
              <a:rPr lang="ru-RU" dirty="0" err="1">
                <a:effectLst/>
              </a:rPr>
              <a:t>г.г</a:t>
            </a:r>
            <a:r>
              <a:rPr lang="ru-RU" dirty="0">
                <a:effectLst/>
              </a:rPr>
              <a:t>. – МИРОНОВ Александр Васильевич (был освобожден от должности в связи с упразднением прокуратуры города Кургана приказом  прокурора Курганской области № 89 от 11.05.1988г.),</a:t>
            </a:r>
          </a:p>
          <a:p>
            <a:pPr marL="18288" indent="0" algn="ctr">
              <a:buNone/>
            </a:pPr>
            <a:r>
              <a:rPr lang="ru-RU" dirty="0">
                <a:effectLst/>
              </a:rPr>
              <a:t>с 1991 – по 1996г.г. - АБДУЛИН  Роберт Семенович (старший советник юстиции)</a:t>
            </a:r>
          </a:p>
          <a:p>
            <a:pPr marL="18288" indent="0" algn="ctr">
              <a:buNone/>
            </a:pPr>
            <a:r>
              <a:rPr lang="ru-RU" dirty="0">
                <a:effectLst/>
              </a:rPr>
              <a:t>с 1996 – по 2002 </a:t>
            </a:r>
            <a:r>
              <a:rPr lang="ru-RU" dirty="0" err="1">
                <a:effectLst/>
              </a:rPr>
              <a:t>г.г</a:t>
            </a:r>
            <a:r>
              <a:rPr lang="ru-RU" dirty="0">
                <a:effectLst/>
              </a:rPr>
              <a:t>. – СЕЛИЩЕВ Николай Васильевич (старший советник юстиции, Почетный работник прокуратуры РФ),</a:t>
            </a:r>
          </a:p>
          <a:p>
            <a:pPr marL="18288" indent="0" algn="ctr">
              <a:buNone/>
            </a:pPr>
            <a:r>
              <a:rPr lang="ru-RU" dirty="0">
                <a:effectLst/>
              </a:rPr>
              <a:t>с 2003 – по 2005г.г. – БАБОЙДО Юрий Михайлович (старший советник юстиции).</a:t>
            </a:r>
          </a:p>
          <a:p>
            <a:pPr marL="18288" indent="0" algn="ctr">
              <a:buNone/>
            </a:pPr>
            <a:r>
              <a:rPr lang="ru-RU" dirty="0">
                <a:effectLst/>
              </a:rPr>
              <a:t>С 2006 по 2015 – ОБОРОК Андрей Николаевич (старший советник юстиции, Почетный работник прокуратуры РФ),</a:t>
            </a:r>
          </a:p>
          <a:p>
            <a:pPr marL="18288" indent="0" algn="ctr">
              <a:buNone/>
            </a:pPr>
            <a:r>
              <a:rPr lang="ru-RU" dirty="0">
                <a:effectLst/>
              </a:rPr>
              <a:t>С 2016 по июль 2020 – СУРОВЦЕВ Вадим Юрьевич (старший советник юстиции, Почетный работник прокуратуры РФ).</a:t>
            </a:r>
          </a:p>
          <a:p>
            <a:r>
              <a:rPr lang="ru-RU" dirty="0">
                <a:effectLst/>
              </a:rPr>
              <a:t> 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397667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971600" y="5949280"/>
            <a:ext cx="7349440" cy="908720"/>
          </a:xfrm>
        </p:spPr>
        <p:txBody>
          <a:bodyPr/>
          <a:lstStyle/>
          <a:p>
            <a:pPr algn="ctr"/>
            <a:r>
              <a:rPr lang="ru-RU" dirty="0">
                <a:effectLst/>
              </a:rPr>
              <a:t> </a:t>
            </a:r>
            <a:br>
              <a:rPr lang="ru-RU" dirty="0">
                <a:effectLst/>
              </a:rPr>
            </a:br>
            <a:r>
              <a:rPr lang="ru-RU" sz="1400" dirty="0">
                <a:effectLst/>
              </a:rPr>
              <a:t>С апреля 2021 г. по настоящее время  - ДОЛГУШИН Виталий Витальевич</a:t>
            </a:r>
            <a:br>
              <a:rPr lang="ru-RU" sz="1400" dirty="0">
                <a:effectLst/>
              </a:rPr>
            </a:br>
            <a:r>
              <a:rPr lang="ru-RU" sz="1400" dirty="0">
                <a:effectLst/>
              </a:rPr>
              <a:t>(старший советник юстиции)</a:t>
            </a:r>
            <a:br>
              <a:rPr lang="ru-RU" sz="1400" dirty="0">
                <a:effectLst/>
              </a:rPr>
            </a:br>
            <a:endParaRPr lang="ru-RU" sz="14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620688"/>
            <a:ext cx="7632848" cy="504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588212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77240" y="5517232"/>
            <a:ext cx="7543800" cy="1008112"/>
          </a:xfrm>
        </p:spPr>
        <p:txBody>
          <a:bodyPr/>
          <a:lstStyle/>
          <a:p>
            <a:pPr algn="ctr"/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>Прокуратура города Кургана сегодня  -  это 54 оперативных сотрудника, 6 государственных гражданских служащих, 3 водителя и 1 мастер чистоты.</a:t>
            </a:r>
            <a:endParaRPr lang="ru-RU" sz="1400" dirty="0"/>
          </a:p>
        </p:txBody>
      </p:sp>
      <p:pic>
        <p:nvPicPr>
          <p:cNvPr id="4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8424936" cy="5688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4235444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азовая">
  <a:themeElements>
    <a:clrScheme name="Базовая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Базовая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азовая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38100" h="3810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</a:schemeClr>
            </a:gs>
            <a:gs pos="100000">
              <a:schemeClr val="phClr">
                <a:shade val="40000"/>
                <a:satMod val="18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4000"/>
                <a:satMod val="280000"/>
              </a:schemeClr>
              <a:schemeClr val="phClr">
                <a:tint val="60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Elemental</Template>
  <TotalTime>1053</TotalTime>
  <Words>686</Words>
  <Application>Microsoft Office PowerPoint</Application>
  <PresentationFormat>Экран (4:3)</PresentationFormat>
  <Paragraphs>72</Paragraphs>
  <Slides>31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2" baseType="lpstr">
      <vt:lpstr>Базовая</vt:lpstr>
      <vt:lpstr> ПРОКУРАТУРА ГОРОДА КУРГАНА ВСТРЕЧАЯ ЮБИЛЕЙНУЮ ДАТУ  </vt:lpstr>
      <vt:lpstr>Часть 1  статьи 1 Федерального закона от 17.01.1992 N 2202-1 (ред. От 01.07.2021) "О прокуратуре Российской Федерации" </vt:lpstr>
      <vt:lpstr>Презентация PowerPoint</vt:lpstr>
      <vt:lpstr>В 1972 году сдано в эксплуатацию 3-этажное здание по улице Климова,63,  в котором   разместились областная и городская прокуратуры</vt:lpstr>
      <vt:lpstr>  Прокуратура г. Кургана, ул. Климова, 63, 2019 год</vt:lpstr>
      <vt:lpstr>Здание прокуратуры города Кургана, ул. Красина, 57 </vt:lpstr>
      <vt:lpstr>Презентация PowerPoint</vt:lpstr>
      <vt:lpstr>  С апреля 2021 г. по настоящее время  - ДОЛГУШИН Виталий Витальевич (старший советник юстиции) </vt:lpstr>
      <vt:lpstr> Прокуратура города Кургана сегодня  -  это 54 оперативных сотрудника, 6 государственных гражданских служащих, 3 водителя и 1 мастер чистоты.</vt:lpstr>
      <vt:lpstr>Статья 40.4 Федерального закона от 17.01.1992 N 2202-1 (ред. От 01.07.2021) "О прокуратуре Российской Федерации" </vt:lpstr>
      <vt:lpstr>Презентация PowerPoint</vt:lpstr>
      <vt:lpstr>              ПАНКРАТОВ МИХАИЛ ВАСИЛЬВИЧ  01.09.1925-11.04.2015  Ветеран городской прокуратуры, участник Великой Отечественной Войны.          Родился в семье рабочего 1 сентября 1925 года в городе Троицке Челябинской области в многодетной семье.   В период с декабря 1942 г. по 25 декабря 1950 г. он проходил службу в рядах Советской Армии. После призыва в ряды Армии  Михаил Васильевич был направлен для обучения в школу авиамехаников  в город Челябинск. Данную школу закончил в звании старшего сержанта в апреле 1944 года по специальности – эксплуатация самолетов. Для дальнейшего прохождения службы,  в 1944 году был направлен во 2-й Гвардейский авиационный полк дальнего действия в Новгородскую область.  По роду своей деятельности Панкратов М.В. как механик  готовил боевые самолеты к вылетам. Принимал участие  в боевых действиях в Московской области, на Украине, в Польше (г. Белосток). После окончания Великой Отечественной войны он  продолжал службу в рядах Советской Армии до декабря 1950 года.  В 1950 г. Панкратов М.В. поступает в юридическую школу. В 1953г. был направлен в прокуратуру города Кургана для работы в должности старшего следователя.  В 1958 г. Панкратов М.В. закончил заочное обучение в юридическом институте.  За период своей работы в прокуратуре города Кургана Панкратов Михаил Васильевич  неоднократно награждался Почетными грамотами и отмечался благодарностями от имени прокурора области.  В 1965 году Панкратов М.В. в звании юрист 1 класса, был переведен из прокуратуры  на  должность  инструктора Советского райкома партии. Продолжил трудовую деятельность с 1965г. по 1990г.  в должности заместителя управляющего трестом «Зауралэлектросетьстрой». В 1990 году вышел на пенсию.  За участие в боевых действиях был награжден Орденом «Отечественной войны 2-ой степени», Медалями «За Победу над Германией» и другими. </vt:lpstr>
      <vt:lpstr>КОЗЛОВСКИЙ ВЛАДИМИР ФЕЛИКСОВИЧ 22.10.1927-11.11.2010                          Ветеран городской прокуратуры                        участник Великой Отечественной Войны. В 1944 году в 17 лет Владимир ушел на фронт добровольцем. Со своей дивизией гвардии рядовой Козловский через Прибалтику, Польшу дошел до Бреслау. Прослужил затем в армии до 1951 года. После демобилизации Владимир Козловский вернулся в Караганду, куда семья переехала с Украины в 1936‑1937 году, спасаясь от голода.         Козловский В.Ф. после службы в армии (1944-1951) и окончания Свердловского юридического института в 1955 году был направлен в прокуратуру города Кургана, где проработал старшим следователем до 1976 года.        Он активно освещал работу в органах прокуратуры в средствах массовой информации. Его статьи печатались в газетах «Красный Курган», «Советское Зауралье», «Молодой ленинец», а также центральных изданиях.            Козловский В.Ф. награжден: медалью «За победу над Германией», медалью «30 лет Советской Армии и Флота» и другими.  </vt:lpstr>
      <vt:lpstr> \    Аникеева Татьяна Евгеньевна  Старший помощник прокурора города Кургана, заслуженный юрист Российской Федерации, почетный работник Российской Федерации, в органах прокуратуры проработала с января 1977 года по декабрь 2015 года.  Более 20 лет Татьяна Евгеньевна проработала прокурором Далматовского района Курганской области. Татьяна Евгеньевна воспитала не одно поколение прокурорских работников, передавая им свои знания и опыт, прививая чувство ответственности и любовь к выбранной профессии. </vt:lpstr>
      <vt:lpstr>Телегина Галина Яковлевна  Начальник отдела по обеспечению участия прокуроров в гражданском процессе Почетный работник прокуратуры Российской Федерации, «За верность закону», юбилейной медалью к 290-летию российской прокуратуры; Благодарственным письмом Курганской городской Думы. В органах прокуратуры  Галина Яковлевна прослужила 42 года - с августа 1975 года по октябрь 2017 года. Самое главное для нее в работе  — защита интересов людей. Галина Яковлевна щедро делилась с сотрудниками своим опытом и душевной   теплотой.  </vt:lpstr>
      <vt:lpstr>                        Зайцев Вячеслав Михайлович  Старший помощник прокурора города Кургана. В органах прокуратуры прослужил с декабря 1992 года по февраль 2020 года, награжден медалью «Ветеран прокуратуры Российской Федерации» . Вячеслав Михайлович осуществлял надзор за законностью судебных постановлений по уголовным делам, поддерживал обвинение в суде как государственный обвинитель. Дисциплинированность, трудолюбие, исполнительность –эти качества отличают В.М. Зайцева  </vt:lpstr>
      <vt:lpstr>          Грачева Татьяна Леонидовна старший помощник прокурора города Кургана  В органах прокуратуры прослужила с января 1995 года по январь 2021 года, награждена знаками отличия «За верность закону» II, III степени. В период работы в органах прокуратуры Грачева Т.Л. осуществляла  надзор в сфере профилактики безнадзорности и правонарушений несовершеннолетних, за соблюдением прав несовершеннолетних,  защиту детей-сирот и детей, оставшихся без попечения родителей , инвалидов, исполнением законов в сфере охраны здоровья . Благодаря неравнодушию и принципиальной позиции Татьяны Леонидовны многие сироты приобрели жилье,  больным были выделены необходимы лекарства, были обустроены пандусы.   </vt:lpstr>
      <vt:lpstr>Презентация PowerPoint</vt:lpstr>
      <vt:lpstr>На прокуратуру возложены координация деятельность по борьбе с преступностью органов внутренних дел, органов федеральной службы безопасности, органов таможенной службы и других правоохранительных органов., надзор за исполнением законов, за соблюдением прав и свобод человека и гражданина ,  за исполнением законов органами, осуществляющими оперативно-розыскную деятельность, дознание и предварительное следствие,  участие в рассмотрении дел судами и др.  Федеральный закон от 17.01.1992 N 2202-1 "О прокуратуре Российской Федерации «  Данные полномочия мы стараемся выполнять с честью!</vt:lpstr>
      <vt:lpstr>Защита прав граждан - приоритет в работе городской прокуратуры.  Прием граждан  в прокуратуре города, а также по месту  их работы и  жительства,  помощь в решении их проблем, особенно помощь социально незащищенным категориям – одна из наших главных задач. </vt:lpstr>
      <vt:lpstr>Наряду с основными направлениями надзора своими задачами прокуратура города Кургана считает правовое просвещение и правовое информирование школьников и студентов, взрослого населения по вопросам противодействия коррупции, наркопреступлениям, терроризму и экстремизму, преступности в целом, информирование граждан о правах и обязанностях, предоставляемых льготах и т.д.  Эти задачи выполняются каждодневно в учебных и трудовых коллективах.</vt:lpstr>
      <vt:lpstr>Презентация PowerPoint</vt:lpstr>
      <vt:lpstr>В рамках социально – просветительского проекта «Уроки с прокурором» прокуратура города Кургана курирует  муниципальное бюджетное  образовательное учреждение «Центр образования». Для учеников названного учебного заведения на системной основе проводятся уроки, лекции, круглые столы , дискуссионные клубы и викторины по правовой тематике.  Стала уже доброй традицией ежегодная встреча руководства прокуратуры города Кургана 1 сентября с учениками Центра, проведение открытых уроков о Конституции Российской Федерации, правах и обязанностях несовершеннолетних.  </vt:lpstr>
      <vt:lpstr>Правовое воспитание и просвещение несовершеннолетних было бы неполным без привития детям как основ законопослушного поведения, так и патриотизма, человечности, доброты и милосердия. Сотрудники прокуратуры города Кургана совместно с учениками Центра образования и их педагогами участвую в прохождении Бессмертного полка, навещают ветеранов на дому, поздравляют их с праздниками и вручают подарки.</vt:lpstr>
      <vt:lpstr>В преддверии Дня пожилых людей уже не один год сотрудники городской прокуратуры совместно с учениками Центра поздравляют ветеранов с праздником и вручают разъяснительные материалы об их льготах. </vt:lpstr>
      <vt:lpstr>В разряд традиций входит и помощь братьям нашим меньшим, находящимся в приютах для бездомных животных. В текущем году в Центре образования ребятами изготовлена собачья будка. В школе была установлена «КОРОБКА ДОБРА», куда дети приносили продукты для собак, одеяла и другие принадлежности для утепления будок. На средства, собранные сотрудниками прокуратуры города Кургана был приобретен корм для находящихся там собак, ошейники и поводки для выгула животных а также  еще 5 будок.  </vt:lpstr>
      <vt:lpstr>Совместно с учениками Центра образования сотрудникам и прокуратуры проводятся мероприятия по облагораживанию горда, производятся уборка парков, высадка деревьев.  </vt:lpstr>
      <vt:lpstr>Не остаются в стороне сотрудники городской прокуратуры и при проведении экологических акций, очистке парков и леса вблизи города Кургана от мусора.  </vt:lpstr>
      <vt:lpstr>Наряду с повседневной деятельностью, сотрудники прокуратуры города Кургана  стараются найти время и принять участие  в спортивных мероприятиях. 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ПЕСНИ ПОБЕДЫ</dc:title>
  <dc:creator>proc</dc:creator>
  <cp:lastModifiedBy>proc</cp:lastModifiedBy>
  <cp:revision>100</cp:revision>
  <dcterms:created xsi:type="dcterms:W3CDTF">2021-04-29T03:47:16Z</dcterms:created>
  <dcterms:modified xsi:type="dcterms:W3CDTF">2021-11-23T10:17:19Z</dcterms:modified>
</cp:coreProperties>
</file>